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12192000"/>
  <p:embeddedFontLst>
    <p:embeddedFont>
      <p:font typeface="MiSans" panose="020B0604020202020204" charset="-122"/>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794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203430" cy="7070725"/>
          </a:xfrm>
          <a:prstGeom prst="rect">
            <a:avLst/>
          </a:prstGeom>
        </p:spPr>
      </p:pic>
      <p:sp>
        <p:nvSpPr>
          <p:cNvPr id="3" name="Text 0"/>
          <p:cNvSpPr/>
          <p:nvPr/>
        </p:nvSpPr>
        <p:spPr>
          <a:xfrm>
            <a:off x="1552575" y="1550035"/>
            <a:ext cx="6264275" cy="2274570"/>
          </a:xfrm>
          <a:prstGeom prst="rect">
            <a:avLst/>
          </a:prstGeom>
          <a:noFill/>
          <a:ln/>
        </p:spPr>
        <p:txBody>
          <a:bodyPr wrap="square" lIns="91440" tIns="45720" rIns="91440" bIns="45720" rtlCol="0" anchor="t"/>
          <a:lstStyle/>
          <a:p>
            <a:pPr>
              <a:lnSpc>
                <a:spcPct val="100000"/>
              </a:lnSpc>
            </a:pPr>
            <a:r>
              <a:rPr lang="en-US" sz="5400" b="1" dirty="0">
                <a:solidFill>
                  <a:srgbClr val="1D31E2"/>
                </a:solidFill>
                <a:latin typeface="MiSans" pitchFamily="34" charset="0"/>
                <a:ea typeface="MiSans" pitchFamily="34" charset="-122"/>
                <a:cs typeface="MiSans" pitchFamily="34" charset="-120"/>
              </a:rPr>
              <a:t>Prompt Engineering Masterclass</a:t>
            </a:r>
            <a:endParaRPr lang="en-US" sz="1600" dirty="0"/>
          </a:p>
        </p:txBody>
      </p:sp>
      <p:pic>
        <p:nvPicPr>
          <p:cNvPr id="4" name="Image 1" descr="https://kimi-img.moonshot.cn/pub/slides/slides_tmpl/image/25-08-27-20:07:28-d2nfa018bjvh7rlj0etg.png"/>
          <p:cNvPicPr>
            <a:picLocks noChangeAspect="1"/>
          </p:cNvPicPr>
          <p:nvPr/>
        </p:nvPicPr>
        <p:blipFill>
          <a:blip r:embed="rId4"/>
          <a:stretch>
            <a:fillRect/>
          </a:stretch>
        </p:blipFill>
        <p:spPr>
          <a:xfrm>
            <a:off x="1682115" y="4500245"/>
            <a:ext cx="2195830" cy="544195"/>
          </a:xfrm>
          <a:prstGeom prst="rect">
            <a:avLst/>
          </a:prstGeom>
        </p:spPr>
      </p:pic>
      <p:sp>
        <p:nvSpPr>
          <p:cNvPr id="5" name="Text 1"/>
          <p:cNvSpPr/>
          <p:nvPr/>
        </p:nvSpPr>
        <p:spPr>
          <a:xfrm>
            <a:off x="1820545" y="4554855"/>
            <a:ext cx="2058035"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Sean Wong</a:t>
            </a:r>
            <a:endParaRPr lang="en-US" sz="1600" dirty="0"/>
          </a:p>
        </p:txBody>
      </p:sp>
      <p:pic>
        <p:nvPicPr>
          <p:cNvPr id="6" name="Image 2" descr="https://kimi-img.moonshot.cn/pub/slides/slides_tmpl/image/25-08-27-20:07:28-d2nfa018bjvh7rlj0etg.png"/>
          <p:cNvPicPr>
            <a:picLocks noChangeAspect="1"/>
          </p:cNvPicPr>
          <p:nvPr/>
        </p:nvPicPr>
        <p:blipFill>
          <a:blip r:embed="rId4"/>
          <a:stretch>
            <a:fillRect/>
          </a:stretch>
        </p:blipFill>
        <p:spPr>
          <a:xfrm>
            <a:off x="4154805" y="4500245"/>
            <a:ext cx="2195830" cy="544195"/>
          </a:xfrm>
          <a:prstGeom prst="rect">
            <a:avLst/>
          </a:prstGeom>
        </p:spPr>
      </p:pic>
      <p:sp>
        <p:nvSpPr>
          <p:cNvPr id="7" name="Text 2"/>
          <p:cNvSpPr/>
          <p:nvPr/>
        </p:nvSpPr>
        <p:spPr>
          <a:xfrm>
            <a:off x="4452359" y="4554855"/>
            <a:ext cx="172625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2025/08/05</a:t>
            </a:r>
            <a:endParaRPr lang="en-US" sz="1600" dirty="0"/>
          </a:p>
        </p:txBody>
      </p:sp>
      <p:pic>
        <p:nvPicPr>
          <p:cNvPr id="8" name="Image 3" descr="https://kimi-img.moonshot.cn/pub/slides/slides_tmpl/image/25-08-27-20:07:28-d2nfa018bjvh7rlj0eu0.png"/>
          <p:cNvPicPr>
            <a:picLocks noChangeAspect="1"/>
          </p:cNvPicPr>
          <p:nvPr/>
        </p:nvPicPr>
        <p:blipFill>
          <a:blip r:embed="rId5"/>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6"/>
          <a:stretch>
            <a:fillRect/>
          </a:stretch>
        </p:blipFill>
        <p:spPr>
          <a:xfrm>
            <a:off x="0" y="5230495"/>
            <a:ext cx="2066290" cy="1627505"/>
          </a:xfrm>
          <a:prstGeom prst="rect">
            <a:avLst/>
          </a:prstGeom>
        </p:spPr>
      </p:pic>
      <p:pic>
        <p:nvPicPr>
          <p:cNvPr id="10" name="Image 5" descr="https://kimi-img.moonshot.cn/pub/slides/slides_tmpl/image/25-08-27-20:07:28-d2nfa018bjvh7rlj0f0g.png"/>
          <p:cNvPicPr>
            <a:picLocks noChangeAspect="1"/>
          </p:cNvPicPr>
          <p:nvPr/>
        </p:nvPicPr>
        <p:blipFill>
          <a:blip r:embed="rId7"/>
          <a:stretch>
            <a:fillRect/>
          </a:stretch>
        </p:blipFill>
        <p:spPr>
          <a:xfrm flipH="1">
            <a:off x="7745730" y="584200"/>
            <a:ext cx="3561080" cy="628015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l0.png"/>
          <p:cNvPicPr>
            <a:picLocks noChangeAspect="1"/>
          </p:cNvPicPr>
          <p:nvPr/>
        </p:nvPicPr>
        <p:blipFill>
          <a:blip r:embed="rId3"/>
          <a:stretch>
            <a:fillRect/>
          </a:stretch>
        </p:blipFill>
        <p:spPr>
          <a:xfrm rot="16500000">
            <a:off x="6986905" y="1329690"/>
            <a:ext cx="3580765" cy="5375275"/>
          </a:xfrm>
          <a:prstGeom prst="rect">
            <a:avLst/>
          </a:prstGeom>
        </p:spPr>
      </p:pic>
      <p:pic>
        <p:nvPicPr>
          <p:cNvPr id="3" name="Image 1" descr="https://kimi-img.moonshot.cn/pub/slides/slides_tmpl/image/25-08-27-20:07:29-d2nfa098bjvh7rlj0ff0.jpg"/>
          <p:cNvPicPr>
            <a:picLocks noChangeAspect="1"/>
          </p:cNvPicPr>
          <p:nvPr/>
        </p:nvPicPr>
        <p:blipFill>
          <a:blip r:embed="rId4"/>
          <a:stretch>
            <a:fillRect/>
          </a:stretch>
        </p:blipFill>
        <p:spPr>
          <a:xfrm>
            <a:off x="-635" y="0"/>
            <a:ext cx="12216130" cy="1606550"/>
          </a:xfrm>
          <a:prstGeom prst="rect">
            <a:avLst/>
          </a:prstGeom>
        </p:spPr>
      </p:pic>
      <p:sp>
        <p:nvSpPr>
          <p:cNvPr id="4" name="Text 0"/>
          <p:cNvSpPr/>
          <p:nvPr/>
        </p:nvSpPr>
        <p:spPr>
          <a:xfrm>
            <a:off x="934263" y="427828"/>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1"/>
          <p:cNvSpPr/>
          <p:nvPr/>
        </p:nvSpPr>
        <p:spPr>
          <a:xfrm flipH="1">
            <a:off x="11314843" y="930413"/>
            <a:ext cx="77797" cy="72000"/>
          </a:xfrm>
          <a:prstGeom prst="ellipse">
            <a:avLst/>
          </a:prstGeom>
          <a:solidFill>
            <a:srgbClr val="FFFFFF"/>
          </a:solidFill>
          <a:ln/>
        </p:spPr>
      </p:sp>
      <p:sp>
        <p:nvSpPr>
          <p:cNvPr id="6" name="Text 2"/>
          <p:cNvSpPr/>
          <p:nvPr/>
        </p:nvSpPr>
        <p:spPr>
          <a:xfrm>
            <a:off x="11314843" y="93041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3"/>
          <p:cNvSpPr/>
          <p:nvPr/>
        </p:nvSpPr>
        <p:spPr>
          <a:xfrm flipH="1">
            <a:off x="11186668" y="930413"/>
            <a:ext cx="77797" cy="72000"/>
          </a:xfrm>
          <a:prstGeom prst="ellipse">
            <a:avLst/>
          </a:prstGeom>
          <a:solidFill>
            <a:srgbClr val="FFFFFF">
              <a:alpha val="56471"/>
            </a:srgbClr>
          </a:solidFill>
          <a:ln/>
        </p:spPr>
      </p:sp>
      <p:sp>
        <p:nvSpPr>
          <p:cNvPr id="8" name="Text 4"/>
          <p:cNvSpPr/>
          <p:nvPr/>
        </p:nvSpPr>
        <p:spPr>
          <a:xfrm>
            <a:off x="11186668" y="93041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flipH="1">
            <a:off x="11055654" y="930413"/>
            <a:ext cx="77797" cy="72000"/>
          </a:xfrm>
          <a:prstGeom prst="ellipse">
            <a:avLst/>
          </a:prstGeom>
          <a:solidFill>
            <a:srgbClr val="FFFFFF"/>
          </a:solidFill>
          <a:ln/>
        </p:spPr>
      </p:sp>
      <p:sp>
        <p:nvSpPr>
          <p:cNvPr id="10" name="Text 6"/>
          <p:cNvSpPr/>
          <p:nvPr/>
        </p:nvSpPr>
        <p:spPr>
          <a:xfrm>
            <a:off x="11055654" y="93041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flipH="1">
            <a:off x="10924640" y="930413"/>
            <a:ext cx="77797" cy="72000"/>
          </a:xfrm>
          <a:prstGeom prst="ellipse">
            <a:avLst/>
          </a:prstGeom>
          <a:solidFill>
            <a:srgbClr val="FFFFFF">
              <a:alpha val="56471"/>
            </a:srgbClr>
          </a:solidFill>
          <a:ln/>
        </p:spPr>
      </p:sp>
      <p:sp>
        <p:nvSpPr>
          <p:cNvPr id="12" name="Text 8"/>
          <p:cNvSpPr/>
          <p:nvPr/>
        </p:nvSpPr>
        <p:spPr>
          <a:xfrm>
            <a:off x="10924640" y="93041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9"/>
          <p:cNvSpPr/>
          <p:nvPr/>
        </p:nvSpPr>
        <p:spPr>
          <a:xfrm>
            <a:off x="542290" y="774065"/>
            <a:ext cx="10198100" cy="833120"/>
          </a:xfrm>
          <a:prstGeom prst="rect">
            <a:avLst/>
          </a:prstGeom>
          <a:noFill/>
          <a:ln/>
        </p:spPr>
        <p:txBody>
          <a:bodyPr wrap="square" lIns="91440" tIns="45720" rIns="91440" bIns="45720" rtlCol="0" anchor="t"/>
          <a:lstStyle/>
          <a:p>
            <a:pPr>
              <a:lnSpc>
                <a:spcPct val="100000"/>
              </a:lnSpc>
            </a:pPr>
            <a:r>
              <a:rPr lang="en-US" sz="3600" b="1" dirty="0">
                <a:solidFill>
                  <a:srgbClr val="252525"/>
                </a:solidFill>
                <a:latin typeface="MiSans" pitchFamily="34" charset="0"/>
                <a:ea typeface="MiSans" pitchFamily="34" charset="-122"/>
                <a:cs typeface="MiSans" pitchFamily="34" charset="-120"/>
              </a:rPr>
              <a:t>Format Dictates Clarity</a:t>
            </a:r>
            <a:endParaRPr lang="en-US" sz="1600" dirty="0"/>
          </a:p>
        </p:txBody>
      </p:sp>
      <p:pic>
        <p:nvPicPr>
          <p:cNvPr id="14" name="Image 2" descr="https://kimi-img.moonshot.cn/pub/slides/slides_tmpl/image/25-08-27-20:07:30-d2nfa0h8bjvh7rlj0fl0.png"/>
          <p:cNvPicPr>
            <a:picLocks noChangeAspect="1"/>
          </p:cNvPicPr>
          <p:nvPr/>
        </p:nvPicPr>
        <p:blipFill>
          <a:blip r:embed="rId3"/>
          <a:stretch>
            <a:fillRect/>
          </a:stretch>
        </p:blipFill>
        <p:spPr>
          <a:xfrm rot="16500000">
            <a:off x="1447165" y="1329690"/>
            <a:ext cx="3580765" cy="5375275"/>
          </a:xfrm>
          <a:prstGeom prst="rect">
            <a:avLst/>
          </a:prstGeom>
        </p:spPr>
      </p:pic>
      <p:sp>
        <p:nvSpPr>
          <p:cNvPr id="15" name="Text 10"/>
          <p:cNvSpPr/>
          <p:nvPr/>
        </p:nvSpPr>
        <p:spPr>
          <a:xfrm>
            <a:off x="1385570" y="2762250"/>
            <a:ext cx="3710940"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Explicit Structure</a:t>
            </a:r>
            <a:endParaRPr lang="en-US" sz="1600" dirty="0"/>
          </a:p>
        </p:txBody>
      </p:sp>
      <p:sp>
        <p:nvSpPr>
          <p:cNvPr id="16" name="Text 11"/>
          <p:cNvSpPr/>
          <p:nvPr/>
        </p:nvSpPr>
        <p:spPr>
          <a:xfrm>
            <a:off x="1299845" y="3120390"/>
            <a:ext cx="404495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Specifying the output format, such as bullet points or tables, ensures the AI delivers clear, structured responses. This saves post-processing time and effort.</a:t>
            </a:r>
            <a:endParaRPr lang="en-US" sz="1600" dirty="0"/>
          </a:p>
        </p:txBody>
      </p:sp>
      <p:sp>
        <p:nvSpPr>
          <p:cNvPr id="17" name="Text 12"/>
          <p:cNvSpPr/>
          <p:nvPr/>
        </p:nvSpPr>
        <p:spPr>
          <a:xfrm>
            <a:off x="6925310" y="2762250"/>
            <a:ext cx="3710940"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Presentation-Ready</a:t>
            </a:r>
            <a:endParaRPr lang="en-US" sz="1600" dirty="0"/>
          </a:p>
        </p:txBody>
      </p:sp>
      <p:sp>
        <p:nvSpPr>
          <p:cNvPr id="18" name="Text 13"/>
          <p:cNvSpPr/>
          <p:nvPr/>
        </p:nvSpPr>
        <p:spPr>
          <a:xfrm>
            <a:off x="6839585" y="3120390"/>
            <a:ext cx="404495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By defining the format, users can receive AI-generated content that is ready for presentation, reducing the need for additional formatting and editing.</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Prompt Typology</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03</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9-d2nfa098bjvh7rlj0ff0.jpg"/>
          <p:cNvPicPr>
            <a:picLocks noChangeAspect="1"/>
          </p:cNvPicPr>
          <p:nvPr/>
        </p:nvPicPr>
        <p:blipFill>
          <a:blip r:embed="rId3"/>
          <a:stretch>
            <a:fillRect/>
          </a:stretch>
        </p:blipFill>
        <p:spPr>
          <a:xfrm>
            <a:off x="-1905" y="1559560"/>
            <a:ext cx="12216130" cy="5329555"/>
          </a:xfrm>
          <a:prstGeom prst="rect">
            <a:avLst/>
          </a:prstGeom>
        </p:spPr>
      </p:pic>
      <p:pic>
        <p:nvPicPr>
          <p:cNvPr id="3" name="Image 1" descr="https://kimi-img.moonshot.cn/pub/slides/slides_tmpl/image/25-08-27-20:07:30-d2nfa0h8bjvh7rlj0g0g.png"/>
          <p:cNvPicPr>
            <a:picLocks noChangeAspect="1"/>
          </p:cNvPicPr>
          <p:nvPr/>
        </p:nvPicPr>
        <p:blipFill>
          <a:blip r:embed="rId4"/>
          <a:stretch>
            <a:fillRect/>
          </a:stretch>
        </p:blipFill>
        <p:spPr>
          <a:xfrm>
            <a:off x="-1270" y="3876675"/>
            <a:ext cx="12192000" cy="288290"/>
          </a:xfrm>
          <a:prstGeom prst="rect">
            <a:avLst/>
          </a:prstGeom>
        </p:spPr>
      </p:pic>
      <p:pic>
        <p:nvPicPr>
          <p:cNvPr id="4" name="Image 2" descr="https://kimi-img.moonshot.cn/pub/slides/slides_tmpl/image/25-08-27-20:07:30-d2nfa0h8bjvh7rlj0g00.png"/>
          <p:cNvPicPr>
            <a:picLocks noChangeAspect="1"/>
          </p:cNvPicPr>
          <p:nvPr/>
        </p:nvPicPr>
        <p:blipFill>
          <a:blip r:embed="rId5"/>
          <a:srcRect l="134" r="134"/>
          <a:stretch/>
        </p:blipFill>
        <p:spPr>
          <a:xfrm flipV="1">
            <a:off x="4590706" y="2629051"/>
            <a:ext cx="1092200" cy="1892300"/>
          </a:xfrm>
          <a:prstGeom prst="rect">
            <a:avLst/>
          </a:prstGeom>
        </p:spPr>
      </p:pic>
      <p:sp>
        <p:nvSpPr>
          <p:cNvPr id="5" name="Shape 0"/>
          <p:cNvSpPr/>
          <p:nvPr/>
        </p:nvSpPr>
        <p:spPr>
          <a:xfrm>
            <a:off x="10924640" y="910093"/>
            <a:ext cx="77797" cy="72000"/>
          </a:xfrm>
          <a:prstGeom prst="ellipse">
            <a:avLst/>
          </a:prstGeom>
          <a:solidFill>
            <a:srgbClr val="FFFFFF"/>
          </a:solidFill>
          <a:ln/>
        </p:spPr>
      </p:sp>
      <p:sp>
        <p:nvSpPr>
          <p:cNvPr id="6" name="Text 1"/>
          <p:cNvSpPr/>
          <p:nvPr/>
        </p:nvSpPr>
        <p:spPr>
          <a:xfrm>
            <a:off x="10924640" y="91009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2"/>
          <p:cNvSpPr/>
          <p:nvPr/>
        </p:nvSpPr>
        <p:spPr>
          <a:xfrm>
            <a:off x="11052814" y="910093"/>
            <a:ext cx="77797" cy="72000"/>
          </a:xfrm>
          <a:prstGeom prst="ellipse">
            <a:avLst/>
          </a:prstGeom>
          <a:solidFill>
            <a:srgbClr val="FFFFFF">
              <a:alpha val="56471"/>
            </a:srgbClr>
          </a:solidFill>
          <a:ln/>
        </p:spPr>
      </p:sp>
      <p:sp>
        <p:nvSpPr>
          <p:cNvPr id="8" name="Text 3"/>
          <p:cNvSpPr/>
          <p:nvPr/>
        </p:nvSpPr>
        <p:spPr>
          <a:xfrm>
            <a:off x="11052814" y="91009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a:off x="11183828" y="910093"/>
            <a:ext cx="77797" cy="72000"/>
          </a:xfrm>
          <a:prstGeom prst="ellipse">
            <a:avLst/>
          </a:prstGeom>
          <a:solidFill>
            <a:srgbClr val="FFFFFF"/>
          </a:solidFill>
          <a:ln/>
        </p:spPr>
      </p:sp>
      <p:sp>
        <p:nvSpPr>
          <p:cNvPr id="10" name="Text 5"/>
          <p:cNvSpPr/>
          <p:nvPr/>
        </p:nvSpPr>
        <p:spPr>
          <a:xfrm>
            <a:off x="11183828" y="91009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a:off x="11314843" y="910093"/>
            <a:ext cx="77797" cy="72000"/>
          </a:xfrm>
          <a:prstGeom prst="ellipse">
            <a:avLst/>
          </a:prstGeom>
          <a:solidFill>
            <a:srgbClr val="FFFFFF">
              <a:alpha val="56471"/>
            </a:srgbClr>
          </a:solidFill>
          <a:ln/>
        </p:spPr>
      </p:sp>
      <p:sp>
        <p:nvSpPr>
          <p:cNvPr id="12" name="Text 7"/>
          <p:cNvSpPr/>
          <p:nvPr/>
        </p:nvSpPr>
        <p:spPr>
          <a:xfrm>
            <a:off x="11314843" y="910093"/>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3" descr="https://kimi-img.moonshot.cn/pub/slides/slides_tmpl/image/25-08-27-20:07:30-d2nfa0h8bjvh7rlj0g00.png"/>
          <p:cNvPicPr>
            <a:picLocks noChangeAspect="1"/>
          </p:cNvPicPr>
          <p:nvPr/>
        </p:nvPicPr>
        <p:blipFill>
          <a:blip r:embed="rId5"/>
          <a:srcRect l="134" r="134"/>
          <a:stretch/>
        </p:blipFill>
        <p:spPr>
          <a:xfrm rot="10800000" flipV="1">
            <a:off x="1541077" y="3595617"/>
            <a:ext cx="1092200" cy="1892300"/>
          </a:xfrm>
          <a:prstGeom prst="rect">
            <a:avLst/>
          </a:prstGeom>
        </p:spPr>
      </p:pic>
      <p:pic>
        <p:nvPicPr>
          <p:cNvPr id="14" name="Image 4" descr="https://kimi-img.moonshot.cn/pub/slides/slides_tmpl/image/25-08-27-20:07:30-d2nfa0h8bjvh7rlj0g00.png"/>
          <p:cNvPicPr>
            <a:picLocks noChangeAspect="1"/>
          </p:cNvPicPr>
          <p:nvPr/>
        </p:nvPicPr>
        <p:blipFill>
          <a:blip r:embed="rId5"/>
          <a:srcRect l="134" r="134"/>
          <a:stretch/>
        </p:blipFill>
        <p:spPr>
          <a:xfrm rot="10800000" flipV="1">
            <a:off x="6640366" y="3595617"/>
            <a:ext cx="1092200" cy="1892300"/>
          </a:xfrm>
          <a:prstGeom prst="rect">
            <a:avLst/>
          </a:prstGeom>
        </p:spPr>
      </p:pic>
      <p:pic>
        <p:nvPicPr>
          <p:cNvPr id="15" name="Image 5" descr="https://kimi-img.moonshot.cn/pub/slides/slides_tmpl/image/25-08-27-20:07:30-d2nfa0h8bjvh7rlj0g00.png"/>
          <p:cNvPicPr>
            <a:picLocks noChangeAspect="1"/>
          </p:cNvPicPr>
          <p:nvPr/>
        </p:nvPicPr>
        <p:blipFill>
          <a:blip r:embed="rId5"/>
          <a:srcRect l="134" r="134"/>
          <a:stretch/>
        </p:blipFill>
        <p:spPr>
          <a:xfrm flipV="1">
            <a:off x="9679913" y="2637361"/>
            <a:ext cx="1092200" cy="1892300"/>
          </a:xfrm>
          <a:prstGeom prst="rect">
            <a:avLst/>
          </a:prstGeom>
        </p:spPr>
      </p:pic>
      <p:sp>
        <p:nvSpPr>
          <p:cNvPr id="16" name="Text 8"/>
          <p:cNvSpPr/>
          <p:nvPr/>
        </p:nvSpPr>
        <p:spPr>
          <a:xfrm>
            <a:off x="511810" y="726440"/>
            <a:ext cx="955357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Open vs Specific Prompts</a:t>
            </a:r>
            <a:endParaRPr lang="en-US" sz="1600" dirty="0"/>
          </a:p>
        </p:txBody>
      </p:sp>
      <p:pic>
        <p:nvPicPr>
          <p:cNvPr id="17" name="Image 6" descr="https://kimi-img.moonshot.cn/pub/slides/slides_tmpl/image/25-08-27-20:07:30-d2nfa0h8bjvh7rlj0g20.png"/>
          <p:cNvPicPr>
            <a:picLocks noChangeAspect="1"/>
          </p:cNvPicPr>
          <p:nvPr/>
        </p:nvPicPr>
        <p:blipFill>
          <a:blip r:embed="rId6"/>
          <a:stretch>
            <a:fillRect/>
          </a:stretch>
        </p:blipFill>
        <p:spPr>
          <a:xfrm>
            <a:off x="396240" y="5144135"/>
            <a:ext cx="1292860" cy="1164590"/>
          </a:xfrm>
          <a:prstGeom prst="rect">
            <a:avLst/>
          </a:prstGeom>
        </p:spPr>
      </p:pic>
      <p:pic>
        <p:nvPicPr>
          <p:cNvPr id="18" name="Image 7" descr="https://kimi-img.moonshot.cn/pub/slides/slides_tmpl/image/25-08-27-20:07:30-d2nfa0h8bjvh7rlj0fu0.png"/>
          <p:cNvPicPr>
            <a:picLocks noChangeAspect="1"/>
          </p:cNvPicPr>
          <p:nvPr/>
        </p:nvPicPr>
        <p:blipFill>
          <a:blip r:embed="rId7"/>
          <a:stretch>
            <a:fillRect/>
          </a:stretch>
        </p:blipFill>
        <p:spPr>
          <a:xfrm rot="15540000">
            <a:off x="10267315" y="1162685"/>
            <a:ext cx="1108710" cy="1663065"/>
          </a:xfrm>
          <a:prstGeom prst="rect">
            <a:avLst/>
          </a:prstGeom>
        </p:spPr>
      </p:pic>
      <p:sp>
        <p:nvSpPr>
          <p:cNvPr id="19" name="Shape 9"/>
          <p:cNvSpPr/>
          <p:nvPr/>
        </p:nvSpPr>
        <p:spPr>
          <a:xfrm>
            <a:off x="1764991" y="4798730"/>
            <a:ext cx="652471" cy="328680"/>
          </a:xfrm>
          <a:prstGeom prst="rect">
            <a:avLst/>
          </a:prstGeom>
          <a:solidFill>
            <a:srgbClr val="000000">
              <a:alpha val="0"/>
            </a:srgbClr>
          </a:solidFill>
          <a:ln/>
        </p:spPr>
      </p:sp>
      <p:sp>
        <p:nvSpPr>
          <p:cNvPr id="20" name="Text 10"/>
          <p:cNvSpPr/>
          <p:nvPr/>
        </p:nvSpPr>
        <p:spPr>
          <a:xfrm>
            <a:off x="1764991" y="4798730"/>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01</a:t>
            </a:r>
            <a:endParaRPr lang="en-US" sz="1600" dirty="0"/>
          </a:p>
        </p:txBody>
      </p:sp>
      <p:sp>
        <p:nvSpPr>
          <p:cNvPr id="21" name="Text 11"/>
          <p:cNvSpPr/>
          <p:nvPr/>
        </p:nvSpPr>
        <p:spPr>
          <a:xfrm>
            <a:off x="2646256" y="4349770"/>
            <a:ext cx="3505796"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Open-Ended Prompts</a:t>
            </a:r>
            <a:endParaRPr lang="en-US" sz="1600" dirty="0"/>
          </a:p>
        </p:txBody>
      </p:sp>
      <p:sp>
        <p:nvSpPr>
          <p:cNvPr id="22" name="Text 12"/>
          <p:cNvSpPr/>
          <p:nvPr/>
        </p:nvSpPr>
        <p:spPr>
          <a:xfrm>
            <a:off x="2541905" y="4603115"/>
            <a:ext cx="3789045" cy="873919"/>
          </a:xfrm>
          <a:prstGeom prst="rect">
            <a:avLst/>
          </a:prstGeom>
          <a:noFill/>
          <a:ln/>
        </p:spPr>
        <p:txBody>
          <a:bodyPr wrap="square" lIns="91440" tIns="45720" rIns="91440" bIns="45720" rtlCol="0" anchor="t">
            <a:spAutoFit/>
          </a:bodyPr>
          <a:lstStyle/>
          <a:p>
            <a:pPr>
              <a:lnSpc>
                <a:spcPct val="150000"/>
              </a:lnSpc>
            </a:pPr>
            <a:r>
              <a:rPr lang="en-US" sz="1200" dirty="0">
                <a:solidFill>
                  <a:srgbClr val="000000"/>
                </a:solidFill>
                <a:latin typeface="MiSans" pitchFamily="34" charset="0"/>
                <a:ea typeface="MiSans" pitchFamily="34" charset="-122"/>
                <a:cs typeface="MiSans" pitchFamily="34" charset="-120"/>
              </a:rPr>
              <a:t>Open-ended prompts allow for broad, creative responses and are ideal for brainstorming sessions where diverse ideas are needed.</a:t>
            </a:r>
            <a:endParaRPr lang="en-US" sz="1600" dirty="0"/>
          </a:p>
        </p:txBody>
      </p:sp>
      <p:sp>
        <p:nvSpPr>
          <p:cNvPr id="23" name="Shape 13"/>
          <p:cNvSpPr/>
          <p:nvPr/>
        </p:nvSpPr>
        <p:spPr>
          <a:xfrm>
            <a:off x="4813594" y="2988125"/>
            <a:ext cx="652471" cy="328680"/>
          </a:xfrm>
          <a:prstGeom prst="rect">
            <a:avLst/>
          </a:prstGeom>
          <a:solidFill>
            <a:srgbClr val="000000">
              <a:alpha val="0"/>
            </a:srgbClr>
          </a:solidFill>
          <a:ln/>
        </p:spPr>
      </p:sp>
      <p:sp>
        <p:nvSpPr>
          <p:cNvPr id="24" name="Text 14"/>
          <p:cNvSpPr/>
          <p:nvPr/>
        </p:nvSpPr>
        <p:spPr>
          <a:xfrm>
            <a:off x="4813594" y="2988125"/>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02</a:t>
            </a:r>
            <a:endParaRPr lang="en-US" sz="1600" dirty="0"/>
          </a:p>
        </p:txBody>
      </p:sp>
      <p:sp>
        <p:nvSpPr>
          <p:cNvPr id="25" name="Text 15"/>
          <p:cNvSpPr/>
          <p:nvPr/>
        </p:nvSpPr>
        <p:spPr>
          <a:xfrm>
            <a:off x="616288" y="1917466"/>
            <a:ext cx="3505796"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Specific Queries</a:t>
            </a:r>
            <a:endParaRPr lang="en-US" sz="1600" dirty="0"/>
          </a:p>
        </p:txBody>
      </p:sp>
      <p:sp>
        <p:nvSpPr>
          <p:cNvPr id="26" name="Text 16"/>
          <p:cNvSpPr/>
          <p:nvPr/>
        </p:nvSpPr>
        <p:spPr>
          <a:xfrm>
            <a:off x="511810" y="2171065"/>
            <a:ext cx="3768090" cy="873919"/>
          </a:xfrm>
          <a:prstGeom prst="rect">
            <a:avLst/>
          </a:prstGeom>
          <a:noFill/>
          <a:ln/>
        </p:spPr>
        <p:txBody>
          <a:bodyPr wrap="square" lIns="91440" tIns="45720" rIns="91440" bIns="45720" rtlCol="0" anchor="t">
            <a:spAutoFit/>
          </a:bodyPr>
          <a:lstStyle/>
          <a:p>
            <a:pPr>
              <a:lnSpc>
                <a:spcPct val="150000"/>
              </a:lnSpc>
            </a:pPr>
            <a:r>
              <a:rPr lang="en-US" sz="1200" dirty="0">
                <a:solidFill>
                  <a:srgbClr val="000000"/>
                </a:solidFill>
                <a:latin typeface="MiSans" pitchFamily="34" charset="0"/>
                <a:ea typeface="MiSans" pitchFamily="34" charset="-122"/>
                <a:cs typeface="MiSans" pitchFamily="34" charset="-120"/>
              </a:rPr>
              <a:t>Specific prompts narrow the focus, requesting precise information. They are useful for verification and fact-checking tasks.</a:t>
            </a:r>
            <a:endParaRPr lang="en-US" sz="1600" dirty="0"/>
          </a:p>
        </p:txBody>
      </p:sp>
      <p:sp>
        <p:nvSpPr>
          <p:cNvPr id="27" name="Shape 17"/>
          <p:cNvSpPr/>
          <p:nvPr/>
        </p:nvSpPr>
        <p:spPr>
          <a:xfrm>
            <a:off x="6857735" y="4815664"/>
            <a:ext cx="652471" cy="328680"/>
          </a:xfrm>
          <a:prstGeom prst="rect">
            <a:avLst/>
          </a:prstGeom>
          <a:solidFill>
            <a:srgbClr val="000000">
              <a:alpha val="0"/>
            </a:srgbClr>
          </a:solidFill>
          <a:ln/>
        </p:spPr>
      </p:sp>
      <p:sp>
        <p:nvSpPr>
          <p:cNvPr id="28" name="Text 18"/>
          <p:cNvSpPr/>
          <p:nvPr/>
        </p:nvSpPr>
        <p:spPr>
          <a:xfrm>
            <a:off x="6857735" y="4815664"/>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03</a:t>
            </a:r>
            <a:endParaRPr lang="en-US" sz="1600" dirty="0"/>
          </a:p>
        </p:txBody>
      </p:sp>
      <p:sp>
        <p:nvSpPr>
          <p:cNvPr id="29" name="Text 19"/>
          <p:cNvSpPr/>
          <p:nvPr/>
        </p:nvSpPr>
        <p:spPr>
          <a:xfrm>
            <a:off x="7686006" y="4349770"/>
            <a:ext cx="3505796"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Hybrid Approach</a:t>
            </a:r>
            <a:endParaRPr lang="en-US" sz="1600" dirty="0"/>
          </a:p>
        </p:txBody>
      </p:sp>
      <p:sp>
        <p:nvSpPr>
          <p:cNvPr id="30" name="Text 20"/>
          <p:cNvSpPr/>
          <p:nvPr/>
        </p:nvSpPr>
        <p:spPr>
          <a:xfrm>
            <a:off x="7581265" y="4603115"/>
            <a:ext cx="3824605" cy="873919"/>
          </a:xfrm>
          <a:prstGeom prst="rect">
            <a:avLst/>
          </a:prstGeom>
          <a:noFill/>
          <a:ln/>
        </p:spPr>
        <p:txBody>
          <a:bodyPr wrap="square" lIns="91440" tIns="45720" rIns="91440" bIns="45720" rtlCol="0" anchor="t">
            <a:spAutoFit/>
          </a:bodyPr>
          <a:lstStyle/>
          <a:p>
            <a:pPr>
              <a:lnSpc>
                <a:spcPct val="150000"/>
              </a:lnSpc>
            </a:pPr>
            <a:r>
              <a:rPr lang="en-US" sz="1200" dirty="0">
                <a:solidFill>
                  <a:srgbClr val="000000"/>
                </a:solidFill>
                <a:latin typeface="MiSans" pitchFamily="34" charset="0"/>
                <a:ea typeface="MiSans" pitchFamily="34" charset="-122"/>
                <a:cs typeface="MiSans" pitchFamily="34" charset="-120"/>
              </a:rPr>
              <a:t>Combining open-ended and specific elements allows for exploratory analysis, balancing creativity with targeted information retrieval.</a:t>
            </a:r>
            <a:endParaRPr lang="en-US" sz="1600" dirty="0"/>
          </a:p>
        </p:txBody>
      </p:sp>
      <p:sp>
        <p:nvSpPr>
          <p:cNvPr id="31" name="Shape 21"/>
          <p:cNvSpPr/>
          <p:nvPr/>
        </p:nvSpPr>
        <p:spPr>
          <a:xfrm>
            <a:off x="9899777" y="3006414"/>
            <a:ext cx="652471" cy="328680"/>
          </a:xfrm>
          <a:prstGeom prst="rect">
            <a:avLst/>
          </a:prstGeom>
          <a:solidFill>
            <a:srgbClr val="000000">
              <a:alpha val="0"/>
            </a:srgbClr>
          </a:solidFill>
          <a:ln/>
        </p:spPr>
      </p:sp>
      <p:sp>
        <p:nvSpPr>
          <p:cNvPr id="32" name="Text 22"/>
          <p:cNvSpPr/>
          <p:nvPr/>
        </p:nvSpPr>
        <p:spPr>
          <a:xfrm>
            <a:off x="9899777" y="3006414"/>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04</a:t>
            </a:r>
            <a:endParaRPr lang="en-US" sz="1600" dirty="0"/>
          </a:p>
        </p:txBody>
      </p:sp>
      <p:sp>
        <p:nvSpPr>
          <p:cNvPr id="33" name="Text 23"/>
          <p:cNvSpPr/>
          <p:nvPr/>
        </p:nvSpPr>
        <p:spPr>
          <a:xfrm>
            <a:off x="5632024" y="1917466"/>
            <a:ext cx="3505796"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Strategic Choice</a:t>
            </a:r>
            <a:endParaRPr lang="en-US" sz="1600" dirty="0"/>
          </a:p>
        </p:txBody>
      </p:sp>
      <p:sp>
        <p:nvSpPr>
          <p:cNvPr id="34" name="Text 24"/>
          <p:cNvSpPr/>
          <p:nvPr/>
        </p:nvSpPr>
        <p:spPr>
          <a:xfrm>
            <a:off x="5527675" y="2171065"/>
            <a:ext cx="3804920" cy="1165225"/>
          </a:xfrm>
          <a:prstGeom prst="rect">
            <a:avLst/>
          </a:prstGeom>
          <a:noFill/>
          <a:ln/>
        </p:spPr>
        <p:txBody>
          <a:bodyPr wrap="square" lIns="91440" tIns="45720" rIns="91440" bIns="45720" rtlCol="0" anchor="t">
            <a:spAutoFit/>
          </a:bodyPr>
          <a:lstStyle/>
          <a:p>
            <a:pPr>
              <a:lnSpc>
                <a:spcPct val="150000"/>
              </a:lnSpc>
            </a:pPr>
            <a:r>
              <a:rPr lang="en-US" sz="1200" dirty="0">
                <a:solidFill>
                  <a:srgbClr val="000000"/>
                </a:solidFill>
                <a:latin typeface="MiSans" pitchFamily="34" charset="0"/>
                <a:ea typeface="MiSans" pitchFamily="34" charset="-122"/>
                <a:cs typeface="MiSans" pitchFamily="34" charset="-120"/>
              </a:rPr>
              <a:t>Choosing the right type of prompt depends on the goal. Open prompts are for idea generation, specific for verification, and hybrid for in-depth analysis.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q0.png"/>
          <p:cNvPicPr>
            <a:picLocks noChangeAspect="1"/>
          </p:cNvPicPr>
          <p:nvPr/>
        </p:nvPicPr>
        <p:blipFill>
          <a:blip r:embed="rId3"/>
          <a:stretch>
            <a:fillRect/>
          </a:stretch>
        </p:blipFill>
        <p:spPr>
          <a:xfrm rot="16200000">
            <a:off x="1155065" y="1213485"/>
            <a:ext cx="4170045" cy="5210175"/>
          </a:xfrm>
          <a:prstGeom prst="rect">
            <a:avLst/>
          </a:prstGeom>
        </p:spPr>
      </p:pic>
      <p:sp>
        <p:nvSpPr>
          <p:cNvPr id="3" name="Shape 0"/>
          <p:cNvSpPr/>
          <p:nvPr/>
        </p:nvSpPr>
        <p:spPr>
          <a:xfrm flipH="1">
            <a:off x="11314843" y="736103"/>
            <a:ext cx="77797" cy="72000"/>
          </a:xfrm>
          <a:prstGeom prst="ellipse">
            <a:avLst/>
          </a:prstGeom>
          <a:solidFill>
            <a:srgbClr val="FFFFFF"/>
          </a:solidFill>
          <a:ln/>
        </p:spPr>
      </p:sp>
      <p:sp>
        <p:nvSpPr>
          <p:cNvPr id="4" name="Text 1"/>
          <p:cNvSpPr/>
          <p:nvPr/>
        </p:nvSpPr>
        <p:spPr>
          <a:xfrm>
            <a:off x="11314843" y="73610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flipH="1">
            <a:off x="11186668" y="736103"/>
            <a:ext cx="77797" cy="72000"/>
          </a:xfrm>
          <a:prstGeom prst="ellipse">
            <a:avLst/>
          </a:prstGeom>
          <a:solidFill>
            <a:srgbClr val="FFFFFF">
              <a:alpha val="56471"/>
            </a:srgbClr>
          </a:solidFill>
          <a:ln/>
        </p:spPr>
      </p:sp>
      <p:sp>
        <p:nvSpPr>
          <p:cNvPr id="6" name="Text 3"/>
          <p:cNvSpPr/>
          <p:nvPr/>
        </p:nvSpPr>
        <p:spPr>
          <a:xfrm>
            <a:off x="11186668" y="73610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flipH="1">
            <a:off x="11055654" y="736103"/>
            <a:ext cx="77797" cy="72000"/>
          </a:xfrm>
          <a:prstGeom prst="ellipse">
            <a:avLst/>
          </a:prstGeom>
          <a:solidFill>
            <a:srgbClr val="FFFFFF"/>
          </a:solidFill>
          <a:ln/>
        </p:spPr>
      </p:sp>
      <p:sp>
        <p:nvSpPr>
          <p:cNvPr id="8" name="Text 5"/>
          <p:cNvSpPr/>
          <p:nvPr/>
        </p:nvSpPr>
        <p:spPr>
          <a:xfrm>
            <a:off x="11055654" y="73610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flipH="1">
            <a:off x="10924640" y="736103"/>
            <a:ext cx="77797" cy="72000"/>
          </a:xfrm>
          <a:prstGeom prst="ellipse">
            <a:avLst/>
          </a:prstGeom>
          <a:solidFill>
            <a:srgbClr val="FFFFFF">
              <a:alpha val="56471"/>
            </a:srgbClr>
          </a:solidFill>
          <a:ln/>
        </p:spPr>
      </p:sp>
      <p:sp>
        <p:nvSpPr>
          <p:cNvPr id="10" name="Text 7"/>
          <p:cNvSpPr/>
          <p:nvPr/>
        </p:nvSpPr>
        <p:spPr>
          <a:xfrm>
            <a:off x="10924640" y="73610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542215" y="752331"/>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Instructional Comparative</a:t>
            </a:r>
            <a:endParaRPr lang="en-US" sz="1600" dirty="0"/>
          </a:p>
        </p:txBody>
      </p:sp>
      <p:pic>
        <p:nvPicPr>
          <p:cNvPr id="12" name="Image 1" descr="https://kimi-img.moonshot.cn/pub/slides/slides_tmpl/image/25-08-27-20:07:30-d2nfa0h8bjvh7rlj0fqg.png"/>
          <p:cNvPicPr>
            <a:picLocks noChangeAspect="1"/>
          </p:cNvPicPr>
          <p:nvPr/>
        </p:nvPicPr>
        <p:blipFill>
          <a:blip r:embed="rId4"/>
          <a:srcRect/>
          <a:stretch/>
        </p:blipFill>
        <p:spPr>
          <a:xfrm>
            <a:off x="3779520" y="4989830"/>
            <a:ext cx="845820" cy="845820"/>
          </a:xfrm>
          <a:prstGeom prst="rect">
            <a:avLst/>
          </a:prstGeom>
        </p:spPr>
      </p:pic>
      <p:pic>
        <p:nvPicPr>
          <p:cNvPr id="13" name="Image 2" descr="https://kimi-img.moonshot.cn/pub/slides/slides_tmpl/image/25-08-27-20:07:30-d2nfa0h8bjvh7rlj0fq0.png"/>
          <p:cNvPicPr>
            <a:picLocks noChangeAspect="1"/>
          </p:cNvPicPr>
          <p:nvPr/>
        </p:nvPicPr>
        <p:blipFill>
          <a:blip r:embed="rId3"/>
          <a:stretch>
            <a:fillRect/>
          </a:stretch>
        </p:blipFill>
        <p:spPr>
          <a:xfrm rot="16200000">
            <a:off x="6702425" y="1242060"/>
            <a:ext cx="4170045" cy="5210175"/>
          </a:xfrm>
          <a:prstGeom prst="rect">
            <a:avLst/>
          </a:prstGeom>
        </p:spPr>
      </p:pic>
      <p:pic>
        <p:nvPicPr>
          <p:cNvPr id="14" name="Image 3" descr="https://kimi-img.moonshot.cn/pub/slides/slides_tmpl/image/25-08-27-20:07:30-d2nfa0h8bjvh7rlj0fqg.png"/>
          <p:cNvPicPr>
            <a:picLocks noChangeAspect="1"/>
          </p:cNvPicPr>
          <p:nvPr/>
        </p:nvPicPr>
        <p:blipFill>
          <a:blip r:embed="rId4"/>
          <a:srcRect/>
          <a:stretch/>
        </p:blipFill>
        <p:spPr>
          <a:xfrm>
            <a:off x="9326880" y="5018405"/>
            <a:ext cx="845820" cy="845820"/>
          </a:xfrm>
          <a:prstGeom prst="rect">
            <a:avLst/>
          </a:prstGeom>
        </p:spPr>
      </p:pic>
      <p:sp>
        <p:nvSpPr>
          <p:cNvPr id="15" name="Shape 9"/>
          <p:cNvSpPr/>
          <p:nvPr/>
        </p:nvSpPr>
        <p:spPr>
          <a:xfrm>
            <a:off x="3889058" y="5113655"/>
            <a:ext cx="626745" cy="543560"/>
          </a:xfrm>
          <a:prstGeom prst="rect">
            <a:avLst/>
          </a:prstGeom>
          <a:solidFill>
            <a:srgbClr val="000000">
              <a:alpha val="0"/>
            </a:srgbClr>
          </a:solidFill>
          <a:ln/>
        </p:spPr>
      </p:sp>
      <p:sp>
        <p:nvSpPr>
          <p:cNvPr id="16" name="Text 10"/>
          <p:cNvSpPr/>
          <p:nvPr/>
        </p:nvSpPr>
        <p:spPr>
          <a:xfrm>
            <a:off x="3889058" y="5113655"/>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01</a:t>
            </a:r>
            <a:endParaRPr lang="en-US" sz="1600" dirty="0"/>
          </a:p>
        </p:txBody>
      </p:sp>
      <p:sp>
        <p:nvSpPr>
          <p:cNvPr id="17" name="Text 11"/>
          <p:cNvSpPr/>
          <p:nvPr/>
        </p:nvSpPr>
        <p:spPr>
          <a:xfrm>
            <a:off x="1463675" y="2619375"/>
            <a:ext cx="3161665" cy="284559"/>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Instructional Prompts</a:t>
            </a:r>
            <a:endParaRPr lang="en-US" sz="1600" dirty="0"/>
          </a:p>
        </p:txBody>
      </p:sp>
      <p:sp>
        <p:nvSpPr>
          <p:cNvPr id="18" name="Text 12"/>
          <p:cNvSpPr/>
          <p:nvPr/>
        </p:nvSpPr>
        <p:spPr>
          <a:xfrm>
            <a:off x="1386840" y="2951480"/>
            <a:ext cx="395287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Instructional prompts guide the AI to follow a step-by-step process, ensuring structured and coherent responses. They are useful for complex reasoning tasks.</a:t>
            </a:r>
            <a:endParaRPr lang="en-US" sz="1600" dirty="0"/>
          </a:p>
        </p:txBody>
      </p:sp>
      <p:sp>
        <p:nvSpPr>
          <p:cNvPr id="19" name="Shape 13"/>
          <p:cNvSpPr/>
          <p:nvPr/>
        </p:nvSpPr>
        <p:spPr>
          <a:xfrm>
            <a:off x="9436418" y="5142230"/>
            <a:ext cx="626745" cy="543560"/>
          </a:xfrm>
          <a:prstGeom prst="rect">
            <a:avLst/>
          </a:prstGeom>
          <a:solidFill>
            <a:srgbClr val="000000">
              <a:alpha val="0"/>
            </a:srgbClr>
          </a:solidFill>
          <a:ln/>
        </p:spPr>
      </p:sp>
      <p:sp>
        <p:nvSpPr>
          <p:cNvPr id="20" name="Text 14"/>
          <p:cNvSpPr/>
          <p:nvPr/>
        </p:nvSpPr>
        <p:spPr>
          <a:xfrm>
            <a:off x="9436418" y="5142230"/>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02</a:t>
            </a:r>
            <a:endParaRPr lang="en-US" sz="1600" dirty="0"/>
          </a:p>
        </p:txBody>
      </p:sp>
      <p:sp>
        <p:nvSpPr>
          <p:cNvPr id="21" name="Text 15"/>
          <p:cNvSpPr/>
          <p:nvPr/>
        </p:nvSpPr>
        <p:spPr>
          <a:xfrm>
            <a:off x="7011035" y="2647950"/>
            <a:ext cx="3161665" cy="284559"/>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Comparative Prompts</a:t>
            </a:r>
            <a:endParaRPr lang="en-US" sz="1600" dirty="0"/>
          </a:p>
        </p:txBody>
      </p:sp>
      <p:sp>
        <p:nvSpPr>
          <p:cNvPr id="22" name="Text 16"/>
          <p:cNvSpPr/>
          <p:nvPr/>
        </p:nvSpPr>
        <p:spPr>
          <a:xfrm>
            <a:off x="6934200" y="2980055"/>
            <a:ext cx="395287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Comparative prompts weigh options side-by-side, providing decision-ready evaluations. They help in making informed choices by presenting pros and cons.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635" y="379730"/>
            <a:ext cx="12216130" cy="6858000"/>
          </a:xfrm>
          <a:prstGeom prst="rect">
            <a:avLst/>
          </a:prstGeom>
        </p:spPr>
      </p:pic>
      <p:pic>
        <p:nvPicPr>
          <p:cNvPr id="3" name="Image 1" descr="https://kimi-img.moonshot.cn/pub/slides/slides_tmpl/image/25-08-27-20:07:30-d2nfa0h8bjvh7rlj0fr0.png"/>
          <p:cNvPicPr>
            <a:picLocks noChangeAspect="1"/>
          </p:cNvPicPr>
          <p:nvPr/>
        </p:nvPicPr>
        <p:blipFill>
          <a:blip r:embed="rId4"/>
          <a:stretch>
            <a:fillRect/>
          </a:stretch>
        </p:blipFill>
        <p:spPr>
          <a:xfrm>
            <a:off x="361950" y="2427605"/>
            <a:ext cx="3630930" cy="3766185"/>
          </a:xfrm>
          <a:prstGeom prst="rect">
            <a:avLst/>
          </a:prstGeom>
        </p:spPr>
      </p:pic>
      <p:sp>
        <p:nvSpPr>
          <p:cNvPr id="4" name="Shape 0"/>
          <p:cNvSpPr/>
          <p:nvPr/>
        </p:nvSpPr>
        <p:spPr>
          <a:xfrm>
            <a:off x="10924640" y="816748"/>
            <a:ext cx="77797" cy="72000"/>
          </a:xfrm>
          <a:prstGeom prst="ellipse">
            <a:avLst/>
          </a:prstGeom>
          <a:solidFill>
            <a:srgbClr val="FFFFFF"/>
          </a:solidFill>
          <a:ln/>
        </p:spPr>
      </p:sp>
      <p:sp>
        <p:nvSpPr>
          <p:cNvPr id="5" name="Text 1"/>
          <p:cNvSpPr/>
          <p:nvPr/>
        </p:nvSpPr>
        <p:spPr>
          <a:xfrm>
            <a:off x="10924640" y="8167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11052814" y="816748"/>
            <a:ext cx="77797" cy="72000"/>
          </a:xfrm>
          <a:prstGeom prst="ellipse">
            <a:avLst/>
          </a:prstGeom>
          <a:solidFill>
            <a:srgbClr val="FFFFFF">
              <a:alpha val="56471"/>
            </a:srgbClr>
          </a:solidFill>
          <a:ln/>
        </p:spPr>
      </p:sp>
      <p:sp>
        <p:nvSpPr>
          <p:cNvPr id="7" name="Text 3"/>
          <p:cNvSpPr/>
          <p:nvPr/>
        </p:nvSpPr>
        <p:spPr>
          <a:xfrm>
            <a:off x="11052814" y="8167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a:off x="11183828" y="816748"/>
            <a:ext cx="77797" cy="72000"/>
          </a:xfrm>
          <a:prstGeom prst="ellipse">
            <a:avLst/>
          </a:prstGeom>
          <a:solidFill>
            <a:srgbClr val="FFFFFF"/>
          </a:solidFill>
          <a:ln/>
        </p:spPr>
      </p:sp>
      <p:sp>
        <p:nvSpPr>
          <p:cNvPr id="9" name="Text 5"/>
          <p:cNvSpPr/>
          <p:nvPr/>
        </p:nvSpPr>
        <p:spPr>
          <a:xfrm>
            <a:off x="11183828" y="8167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314843" y="816748"/>
            <a:ext cx="77797" cy="72000"/>
          </a:xfrm>
          <a:prstGeom prst="ellipse">
            <a:avLst/>
          </a:prstGeom>
          <a:solidFill>
            <a:srgbClr val="FFFFFF">
              <a:alpha val="56471"/>
            </a:srgbClr>
          </a:solidFill>
          <a:ln/>
        </p:spPr>
      </p:sp>
      <p:sp>
        <p:nvSpPr>
          <p:cNvPr id="11" name="Text 7"/>
          <p:cNvSpPr/>
          <p:nvPr/>
        </p:nvSpPr>
        <p:spPr>
          <a:xfrm>
            <a:off x="11314843" y="8167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8"/>
          <p:cNvSpPr/>
          <p:nvPr/>
        </p:nvSpPr>
        <p:spPr>
          <a:xfrm>
            <a:off x="542290" y="547370"/>
            <a:ext cx="10069830" cy="833120"/>
          </a:xfrm>
          <a:prstGeom prst="rect">
            <a:avLst/>
          </a:prstGeom>
          <a:noFill/>
          <a:ln/>
        </p:spPr>
        <p:txBody>
          <a:bodyPr wrap="square" lIns="91440" tIns="45720" rIns="91440" bIns="45720" rtlCol="0" anchor="t"/>
          <a:lstStyle/>
          <a:p>
            <a:pPr>
              <a:lnSpc>
                <a:spcPct val="100000"/>
              </a:lnSpc>
            </a:pPr>
            <a:r>
              <a:rPr lang="en-US" sz="3600" b="1" dirty="0">
                <a:solidFill>
                  <a:srgbClr val="252525"/>
                </a:solidFill>
                <a:latin typeface="MiSans" pitchFamily="34" charset="0"/>
                <a:ea typeface="MiSans" pitchFamily="34" charset="-122"/>
                <a:cs typeface="MiSans" pitchFamily="34" charset="-120"/>
              </a:rPr>
              <a:t>Few-Shot Priming</a:t>
            </a:r>
            <a:endParaRPr lang="en-US" sz="1600" dirty="0"/>
          </a:p>
        </p:txBody>
      </p:sp>
      <p:pic>
        <p:nvPicPr>
          <p:cNvPr id="13" name="Image 2" descr="https://kimi-img.moonshot.cn/pub/slides/slides_tmpl/image/25-08-27-20:07:30-d2nfa0h8bjvh7rlj0fr0.png"/>
          <p:cNvPicPr>
            <a:picLocks noChangeAspect="1"/>
          </p:cNvPicPr>
          <p:nvPr/>
        </p:nvPicPr>
        <p:blipFill>
          <a:blip r:embed="rId4"/>
          <a:stretch>
            <a:fillRect/>
          </a:stretch>
        </p:blipFill>
        <p:spPr>
          <a:xfrm>
            <a:off x="4261485" y="2381885"/>
            <a:ext cx="3630930" cy="3766185"/>
          </a:xfrm>
          <a:prstGeom prst="rect">
            <a:avLst/>
          </a:prstGeom>
        </p:spPr>
      </p:pic>
      <p:pic>
        <p:nvPicPr>
          <p:cNvPr id="14" name="Image 3" descr="https://kimi-img.moonshot.cn/pub/slides/slides_tmpl/image/25-08-27-20:07:30-d2nfa0h8bjvh7rlj0fr0.png"/>
          <p:cNvPicPr>
            <a:picLocks noChangeAspect="1"/>
          </p:cNvPicPr>
          <p:nvPr/>
        </p:nvPicPr>
        <p:blipFill>
          <a:blip r:embed="rId4"/>
          <a:stretch>
            <a:fillRect/>
          </a:stretch>
        </p:blipFill>
        <p:spPr>
          <a:xfrm>
            <a:off x="8161020" y="2381885"/>
            <a:ext cx="3630930" cy="3766185"/>
          </a:xfrm>
          <a:prstGeom prst="rect">
            <a:avLst/>
          </a:prstGeom>
        </p:spPr>
      </p:pic>
      <p:pic>
        <p:nvPicPr>
          <p:cNvPr id="15" name="Image 4" descr="https://kimi-img.moonshot.cn/pub/slides/slides_tmpl/image/25-08-27-20:07:29-d2nfa098bjvh7rlj0fd0.png"/>
          <p:cNvPicPr>
            <a:picLocks noChangeAspect="1"/>
          </p:cNvPicPr>
          <p:nvPr/>
        </p:nvPicPr>
        <p:blipFill>
          <a:blip r:embed="rId5"/>
          <a:stretch>
            <a:fillRect/>
          </a:stretch>
        </p:blipFill>
        <p:spPr>
          <a:xfrm flipV="1">
            <a:off x="400050" y="2061210"/>
            <a:ext cx="3592830" cy="76200"/>
          </a:xfrm>
          <a:prstGeom prst="rect">
            <a:avLst/>
          </a:prstGeom>
        </p:spPr>
      </p:pic>
      <p:pic>
        <p:nvPicPr>
          <p:cNvPr id="16" name="Image 5" descr="https://kimi-img.moonshot.cn/pub/slides/slides_tmpl/image/25-08-27-20:07:29-d2nfa098bjvh7rlj0fd0.png"/>
          <p:cNvPicPr>
            <a:picLocks noChangeAspect="1"/>
          </p:cNvPicPr>
          <p:nvPr/>
        </p:nvPicPr>
        <p:blipFill>
          <a:blip r:embed="rId5"/>
          <a:stretch>
            <a:fillRect/>
          </a:stretch>
        </p:blipFill>
        <p:spPr>
          <a:xfrm flipV="1">
            <a:off x="4299585" y="2033270"/>
            <a:ext cx="3592830" cy="76200"/>
          </a:xfrm>
          <a:prstGeom prst="rect">
            <a:avLst/>
          </a:prstGeom>
        </p:spPr>
      </p:pic>
      <p:pic>
        <p:nvPicPr>
          <p:cNvPr id="17" name="Image 6" descr="https://kimi-img.moonshot.cn/pub/slides/slides_tmpl/image/25-08-27-20:07:29-d2nfa098bjvh7rlj0fd0.png"/>
          <p:cNvPicPr>
            <a:picLocks noChangeAspect="1"/>
          </p:cNvPicPr>
          <p:nvPr/>
        </p:nvPicPr>
        <p:blipFill>
          <a:blip r:embed="rId5"/>
          <a:stretch>
            <a:fillRect/>
          </a:stretch>
        </p:blipFill>
        <p:spPr>
          <a:xfrm flipV="1">
            <a:off x="8138795" y="2033270"/>
            <a:ext cx="3592830" cy="76200"/>
          </a:xfrm>
          <a:prstGeom prst="rect">
            <a:avLst/>
          </a:prstGeom>
        </p:spPr>
      </p:pic>
      <p:pic>
        <p:nvPicPr>
          <p:cNvPr id="18" name="Image 7" descr="https://kimi-img.moonshot.cn/pub/slides/slides_tmpl/image/25-08-27-20:07:30-d2nfa0h8bjvh7rlj0fs0.png"/>
          <p:cNvPicPr>
            <a:picLocks noChangeAspect="1"/>
          </p:cNvPicPr>
          <p:nvPr/>
        </p:nvPicPr>
        <p:blipFill>
          <a:blip r:embed="rId6"/>
          <a:stretch>
            <a:fillRect/>
          </a:stretch>
        </p:blipFill>
        <p:spPr>
          <a:xfrm>
            <a:off x="10281285" y="379730"/>
            <a:ext cx="1111250" cy="1000760"/>
          </a:xfrm>
          <a:prstGeom prst="rect">
            <a:avLst/>
          </a:prstGeom>
        </p:spPr>
      </p:pic>
      <p:sp>
        <p:nvSpPr>
          <p:cNvPr id="19" name="Text 9"/>
          <p:cNvSpPr/>
          <p:nvPr/>
        </p:nvSpPr>
        <p:spPr>
          <a:xfrm>
            <a:off x="641350" y="1728470"/>
            <a:ext cx="3476625" cy="284559"/>
          </a:xfrm>
          <a:prstGeom prst="rect">
            <a:avLst/>
          </a:prstGeom>
          <a:noFill/>
          <a:ln/>
        </p:spPr>
        <p:txBody>
          <a:bodyPr wrap="square" lIns="0" tIns="0" rIns="0" bIns="0" rtlCol="0" anchor="t">
            <a:spAutoFit/>
          </a:bodyPr>
          <a:lstStyle/>
          <a:p>
            <a:pPr algn="ctr">
              <a:lnSpc>
                <a:spcPct val="100000"/>
              </a:lnSpc>
            </a:pPr>
            <a:r>
              <a:rPr lang="en-US" sz="1800" b="1" dirty="0">
                <a:solidFill>
                  <a:srgbClr val="252525"/>
                </a:solidFill>
                <a:latin typeface="MiSans" pitchFamily="34" charset="0"/>
                <a:ea typeface="MiSans" pitchFamily="34" charset="-122"/>
                <a:cs typeface="MiSans" pitchFamily="34" charset="-120"/>
              </a:rPr>
              <a:t>Definition</a:t>
            </a:r>
            <a:endParaRPr lang="en-US" sz="1600" dirty="0"/>
          </a:p>
        </p:txBody>
      </p:sp>
      <p:sp>
        <p:nvSpPr>
          <p:cNvPr id="20" name="Text 10"/>
          <p:cNvSpPr/>
          <p:nvPr/>
        </p:nvSpPr>
        <p:spPr>
          <a:xfrm>
            <a:off x="782320" y="2912110"/>
            <a:ext cx="2724785"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Few-shot prompting involves providing the AI with a few example input-output pairs to establish a consistent response pattern.</a:t>
            </a:r>
            <a:endParaRPr lang="en-US" sz="1600" dirty="0"/>
          </a:p>
        </p:txBody>
      </p:sp>
      <p:sp>
        <p:nvSpPr>
          <p:cNvPr id="21" name="Text 11"/>
          <p:cNvSpPr/>
          <p:nvPr/>
        </p:nvSpPr>
        <p:spPr>
          <a:xfrm>
            <a:off x="4540885" y="1682750"/>
            <a:ext cx="3476625" cy="284559"/>
          </a:xfrm>
          <a:prstGeom prst="rect">
            <a:avLst/>
          </a:prstGeom>
          <a:noFill/>
          <a:ln/>
        </p:spPr>
        <p:txBody>
          <a:bodyPr wrap="square" lIns="0" tIns="0" rIns="0" bIns="0" rtlCol="0" anchor="t">
            <a:spAutoFit/>
          </a:bodyPr>
          <a:lstStyle/>
          <a:p>
            <a:pPr algn="ctr">
              <a:lnSpc>
                <a:spcPct val="100000"/>
              </a:lnSpc>
            </a:pPr>
            <a:r>
              <a:rPr lang="en-US" sz="1800" b="1" dirty="0">
                <a:solidFill>
                  <a:srgbClr val="252525"/>
                </a:solidFill>
                <a:latin typeface="MiSans" pitchFamily="34" charset="0"/>
                <a:ea typeface="MiSans" pitchFamily="34" charset="-122"/>
                <a:cs typeface="MiSans" pitchFamily="34" charset="-120"/>
              </a:rPr>
              <a:t>Benefits</a:t>
            </a:r>
            <a:endParaRPr lang="en-US" sz="1600" dirty="0"/>
          </a:p>
        </p:txBody>
      </p:sp>
      <p:sp>
        <p:nvSpPr>
          <p:cNvPr id="22" name="Text 12"/>
          <p:cNvSpPr/>
          <p:nvPr/>
        </p:nvSpPr>
        <p:spPr>
          <a:xfrm>
            <a:off x="4681855" y="2866390"/>
            <a:ext cx="2724785"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This method quickly achieves consistency in tasks such as translation, data formatting, and customer replies without extensive parameter tuning.</a:t>
            </a:r>
            <a:endParaRPr lang="en-US" sz="1600" dirty="0"/>
          </a:p>
        </p:txBody>
      </p:sp>
      <p:sp>
        <p:nvSpPr>
          <p:cNvPr id="23" name="Text 13"/>
          <p:cNvSpPr/>
          <p:nvPr/>
        </p:nvSpPr>
        <p:spPr>
          <a:xfrm>
            <a:off x="8440420" y="1682750"/>
            <a:ext cx="3476625" cy="284559"/>
          </a:xfrm>
          <a:prstGeom prst="rect">
            <a:avLst/>
          </a:prstGeom>
          <a:noFill/>
          <a:ln/>
        </p:spPr>
        <p:txBody>
          <a:bodyPr wrap="square" lIns="0" tIns="0" rIns="0" bIns="0" rtlCol="0" anchor="t">
            <a:spAutoFit/>
          </a:bodyPr>
          <a:lstStyle/>
          <a:p>
            <a:pPr algn="ctr">
              <a:lnSpc>
                <a:spcPct val="100000"/>
              </a:lnSpc>
            </a:pPr>
            <a:r>
              <a:rPr lang="en-US" sz="1800" b="1" dirty="0">
                <a:solidFill>
                  <a:srgbClr val="252525"/>
                </a:solidFill>
                <a:latin typeface="MiSans" pitchFamily="34" charset="0"/>
                <a:ea typeface="MiSans" pitchFamily="34" charset="-122"/>
                <a:cs typeface="MiSans" pitchFamily="34" charset="-120"/>
              </a:rPr>
              <a:t>Applications</a:t>
            </a:r>
            <a:endParaRPr lang="en-US" sz="1600" dirty="0"/>
          </a:p>
        </p:txBody>
      </p:sp>
      <p:sp>
        <p:nvSpPr>
          <p:cNvPr id="24" name="Text 14"/>
          <p:cNvSpPr/>
          <p:nvPr/>
        </p:nvSpPr>
        <p:spPr>
          <a:xfrm>
            <a:off x="8581390" y="2866390"/>
            <a:ext cx="272478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Few-shot prompting is particularly useful in scenarios requiring rapid adaptation to new formats or styles, ensuring reliable and uniform outputs.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Advanced Levers</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04</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D31E2"/>
        </a:solidFill>
        <a:effectLst/>
      </p:bgPr>
    </p:bg>
    <p:spTree>
      <p:nvGrpSpPr>
        <p:cNvPr id="1" name=""/>
        <p:cNvGrpSpPr/>
        <p:nvPr/>
      </p:nvGrpSpPr>
      <p:grpSpPr>
        <a:xfrm>
          <a:off x="0" y="0"/>
          <a:ext cx="0" cy="0"/>
          <a:chOff x="0" y="0"/>
          <a:chExt cx="0" cy="0"/>
        </a:xfrm>
      </p:grpSpPr>
      <p:sp>
        <p:nvSpPr>
          <p:cNvPr id="2" name="Text 0"/>
          <p:cNvSpPr/>
          <p:nvPr/>
        </p:nvSpPr>
        <p:spPr>
          <a:xfrm>
            <a:off x="542215" y="67676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Chain of Thought</a:t>
            </a:r>
            <a:endParaRPr lang="en-US" sz="1600" dirty="0"/>
          </a:p>
        </p:txBody>
      </p:sp>
      <p:pic>
        <p:nvPicPr>
          <p:cNvPr id="3" name="Image 0" descr="https://kimi-img.moonshot.cn/pub/slides/slides_tmpl/image/25-08-27-20:07:29-d2nfa098bjvh7rlj0fig.png"/>
          <p:cNvPicPr>
            <a:picLocks noChangeAspect="1"/>
          </p:cNvPicPr>
          <p:nvPr/>
        </p:nvPicPr>
        <p:blipFill>
          <a:blip r:embed="rId3"/>
          <a:stretch>
            <a:fillRect/>
          </a:stretch>
        </p:blipFill>
        <p:spPr>
          <a:xfrm flipH="1">
            <a:off x="542290" y="5427980"/>
            <a:ext cx="10744200" cy="807085"/>
          </a:xfrm>
          <a:prstGeom prst="rect">
            <a:avLst/>
          </a:prstGeom>
        </p:spPr>
      </p:pic>
      <p:pic>
        <p:nvPicPr>
          <p:cNvPr id="4" name="Image 1" descr="https://kimi-img.moonshot.cn/pub/slides/slides_tmpl/image/25-08-27-20:07:30-d2nfa0h8bjvh7rlj0fm0.png"/>
          <p:cNvPicPr>
            <a:picLocks noChangeAspect="1"/>
          </p:cNvPicPr>
          <p:nvPr/>
        </p:nvPicPr>
        <p:blipFill>
          <a:blip r:embed="rId4"/>
          <a:stretch>
            <a:fillRect/>
          </a:stretch>
        </p:blipFill>
        <p:spPr>
          <a:xfrm>
            <a:off x="7136765" y="981075"/>
            <a:ext cx="3683635" cy="4607560"/>
          </a:xfrm>
          <a:prstGeom prst="rect">
            <a:avLst/>
          </a:prstGeom>
        </p:spPr>
      </p:pic>
      <p:pic>
        <p:nvPicPr>
          <p:cNvPr id="5" name="Image 2" descr="https://kimi-img.moonshot.cn/pub/slides/slides_tmpl/image/25-08-27-20:07:29-d2nfa098bjvh7rlj0fk0.png"/>
          <p:cNvPicPr>
            <a:picLocks noChangeAspect="1"/>
          </p:cNvPicPr>
          <p:nvPr/>
        </p:nvPicPr>
        <p:blipFill>
          <a:blip r:embed="rId5"/>
          <a:stretch>
            <a:fillRect/>
          </a:stretch>
        </p:blipFill>
        <p:spPr>
          <a:xfrm>
            <a:off x="7275195" y="861060"/>
            <a:ext cx="3812540" cy="4871720"/>
          </a:xfrm>
          <a:prstGeom prst="rect">
            <a:avLst/>
          </a:prstGeom>
        </p:spPr>
      </p:pic>
      <p:pic>
        <p:nvPicPr>
          <p:cNvPr id="6" name="Image 3" descr="https://kimi-img.moonshot.cn/pub/slides/slides_tmpl/image/25-08-27-20:07:29-d2nfa098bjvh7rlj0fj0.png"/>
          <p:cNvPicPr>
            <a:picLocks noChangeAspect="1"/>
          </p:cNvPicPr>
          <p:nvPr/>
        </p:nvPicPr>
        <p:blipFill>
          <a:blip r:embed="rId6"/>
          <a:stretch>
            <a:fillRect/>
          </a:stretch>
        </p:blipFill>
        <p:spPr>
          <a:xfrm rot="1860000">
            <a:off x="1109345" y="1680845"/>
            <a:ext cx="856615" cy="1282700"/>
          </a:xfrm>
          <a:prstGeom prst="rect">
            <a:avLst/>
          </a:prstGeom>
        </p:spPr>
      </p:pic>
      <p:sp>
        <p:nvSpPr>
          <p:cNvPr id="7" name="Text 1"/>
          <p:cNvSpPr/>
          <p:nvPr/>
        </p:nvSpPr>
        <p:spPr>
          <a:xfrm>
            <a:off x="966470" y="3131185"/>
            <a:ext cx="5617845"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Step-by-Step Reasoning</a:t>
            </a:r>
            <a:endParaRPr lang="en-US" sz="1600" dirty="0"/>
          </a:p>
        </p:txBody>
      </p:sp>
      <p:sp>
        <p:nvSpPr>
          <p:cNvPr id="8" name="Text 2"/>
          <p:cNvSpPr/>
          <p:nvPr/>
        </p:nvSpPr>
        <p:spPr>
          <a:xfrm>
            <a:off x="863600" y="3507105"/>
            <a:ext cx="549021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Chain-of-thought prompting explicitly requests step-by-step reasoning, enhancing accuracy in tasks like math, logic, and policy analysis. It provides transparent, auditable model thinking.</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lg.jpg"/>
          <p:cNvPicPr>
            <a:picLocks noChangeAspect="1"/>
          </p:cNvPicPr>
          <p:nvPr/>
        </p:nvPicPr>
        <p:blipFill>
          <a:blip r:embed="rId3"/>
          <a:stretch>
            <a:fillRect/>
          </a:stretch>
        </p:blipFill>
        <p:spPr>
          <a:xfrm>
            <a:off x="-635" y="1571625"/>
            <a:ext cx="12216130" cy="4225290"/>
          </a:xfrm>
          <a:prstGeom prst="rect">
            <a:avLst/>
          </a:prstGeom>
        </p:spPr>
      </p:pic>
      <p:sp>
        <p:nvSpPr>
          <p:cNvPr id="3" name="Text 0"/>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4" name="Shape 1"/>
          <p:cNvSpPr/>
          <p:nvPr/>
        </p:nvSpPr>
        <p:spPr>
          <a:xfrm flipH="1">
            <a:off x="11314843" y="981848"/>
            <a:ext cx="77797" cy="72000"/>
          </a:xfrm>
          <a:prstGeom prst="ellipse">
            <a:avLst/>
          </a:prstGeom>
          <a:solidFill>
            <a:srgbClr val="FFFFFF"/>
          </a:solidFill>
          <a:ln/>
        </p:spPr>
      </p:sp>
      <p:sp>
        <p:nvSpPr>
          <p:cNvPr id="5" name="Text 2"/>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flipH="1">
            <a:off x="11186668" y="981848"/>
            <a:ext cx="77797" cy="72000"/>
          </a:xfrm>
          <a:prstGeom prst="ellipse">
            <a:avLst/>
          </a:prstGeom>
          <a:solidFill>
            <a:srgbClr val="FFFFFF">
              <a:alpha val="56471"/>
            </a:srgbClr>
          </a:solidFill>
          <a:ln/>
        </p:spPr>
      </p:sp>
      <p:sp>
        <p:nvSpPr>
          <p:cNvPr id="7" name="Text 4"/>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flipH="1">
            <a:off x="11055654" y="981848"/>
            <a:ext cx="77797" cy="72000"/>
          </a:xfrm>
          <a:prstGeom prst="ellipse">
            <a:avLst/>
          </a:prstGeom>
          <a:solidFill>
            <a:srgbClr val="FFFFFF"/>
          </a:solidFill>
          <a:ln/>
        </p:spPr>
      </p:sp>
      <p:sp>
        <p:nvSpPr>
          <p:cNvPr id="9" name="Text 6"/>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H="1">
            <a:off x="10924640" y="981848"/>
            <a:ext cx="77797" cy="72000"/>
          </a:xfrm>
          <a:prstGeom prst="ellipse">
            <a:avLst/>
          </a:prstGeom>
          <a:solidFill>
            <a:srgbClr val="FFFFFF">
              <a:alpha val="56471"/>
            </a:srgbClr>
          </a:solidFill>
          <a:ln/>
        </p:spPr>
      </p:sp>
      <p:sp>
        <p:nvSpPr>
          <p:cNvPr id="11" name="Text 8"/>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542215" y="73899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Iterative Refinement Loop</a:t>
            </a:r>
            <a:endParaRPr lang="en-US" sz="1600" dirty="0"/>
          </a:p>
        </p:txBody>
      </p:sp>
      <p:sp>
        <p:nvSpPr>
          <p:cNvPr id="13" name="Shape 10"/>
          <p:cNvSpPr/>
          <p:nvPr/>
        </p:nvSpPr>
        <p:spPr>
          <a:xfrm>
            <a:off x="691515" y="6181725"/>
            <a:ext cx="0" cy="125730"/>
          </a:xfrm>
          <a:prstGeom prst="line">
            <a:avLst/>
          </a:prstGeom>
          <a:noFill/>
          <a:ln w="12700">
            <a:solidFill>
              <a:srgbClr val="FFFFFF"/>
            </a:solidFill>
            <a:prstDash val="solid"/>
            <a:headEnd type="none"/>
            <a:tailEnd type="none"/>
          </a:ln>
        </p:spPr>
      </p:sp>
      <p:sp>
        <p:nvSpPr>
          <p:cNvPr id="14" name="Shape 11"/>
          <p:cNvSpPr/>
          <p:nvPr/>
        </p:nvSpPr>
        <p:spPr>
          <a:xfrm>
            <a:off x="779780" y="6181725"/>
            <a:ext cx="0" cy="125730"/>
          </a:xfrm>
          <a:prstGeom prst="line">
            <a:avLst/>
          </a:prstGeom>
          <a:noFill/>
          <a:ln w="12700">
            <a:solidFill>
              <a:srgbClr val="FFFFFF"/>
            </a:solidFill>
            <a:prstDash val="solid"/>
            <a:headEnd type="none"/>
            <a:tailEnd type="none"/>
          </a:ln>
        </p:spPr>
      </p:sp>
      <p:sp>
        <p:nvSpPr>
          <p:cNvPr id="15" name="Shape 12"/>
          <p:cNvSpPr/>
          <p:nvPr/>
        </p:nvSpPr>
        <p:spPr>
          <a:xfrm>
            <a:off x="867410" y="6134735"/>
            <a:ext cx="0" cy="220345"/>
          </a:xfrm>
          <a:prstGeom prst="line">
            <a:avLst/>
          </a:prstGeom>
          <a:noFill/>
          <a:ln w="12700">
            <a:solidFill>
              <a:srgbClr val="FFFFFF"/>
            </a:solidFill>
            <a:prstDash val="solid"/>
            <a:headEnd type="none"/>
            <a:tailEnd type="none"/>
          </a:ln>
        </p:spPr>
      </p:sp>
      <p:sp>
        <p:nvSpPr>
          <p:cNvPr id="16" name="Shape 13"/>
          <p:cNvSpPr/>
          <p:nvPr/>
        </p:nvSpPr>
        <p:spPr>
          <a:xfrm>
            <a:off x="955675" y="6181725"/>
            <a:ext cx="0" cy="125730"/>
          </a:xfrm>
          <a:prstGeom prst="line">
            <a:avLst/>
          </a:prstGeom>
          <a:noFill/>
          <a:ln w="12700">
            <a:solidFill>
              <a:srgbClr val="FFFFFF"/>
            </a:solidFill>
            <a:prstDash val="solid"/>
            <a:headEnd type="none"/>
            <a:tailEnd type="none"/>
          </a:ln>
        </p:spPr>
      </p:sp>
      <p:sp>
        <p:nvSpPr>
          <p:cNvPr id="17" name="Shape 14"/>
          <p:cNvSpPr/>
          <p:nvPr/>
        </p:nvSpPr>
        <p:spPr>
          <a:xfrm>
            <a:off x="1043940" y="6181725"/>
            <a:ext cx="0" cy="125730"/>
          </a:xfrm>
          <a:prstGeom prst="line">
            <a:avLst/>
          </a:prstGeom>
          <a:noFill/>
          <a:ln w="12700">
            <a:solidFill>
              <a:srgbClr val="FFFFFF"/>
            </a:solidFill>
            <a:prstDash val="solid"/>
            <a:headEnd type="none"/>
            <a:tailEnd type="none"/>
          </a:ln>
        </p:spPr>
      </p:sp>
      <p:pic>
        <p:nvPicPr>
          <p:cNvPr id="18" name="Image 1" descr="https://kimi-img.moonshot.cn/pub/slides/slides_tmpl/image/25-08-27-20:07:29-d2nfa098bjvh7rlj0fgg.png"/>
          <p:cNvPicPr>
            <a:picLocks noChangeAspect="1"/>
          </p:cNvPicPr>
          <p:nvPr/>
        </p:nvPicPr>
        <p:blipFill>
          <a:blip r:embed="rId4"/>
          <a:stretch>
            <a:fillRect/>
          </a:stretch>
        </p:blipFill>
        <p:spPr>
          <a:xfrm>
            <a:off x="11269980" y="5984240"/>
            <a:ext cx="323850" cy="323850"/>
          </a:xfrm>
          <a:prstGeom prst="rect">
            <a:avLst/>
          </a:prstGeom>
        </p:spPr>
      </p:pic>
      <p:pic>
        <p:nvPicPr>
          <p:cNvPr id="19" name="Image 2" descr="https://kimi-img.moonshot.cn/pub/slides/slides_tmpl/image/25-08-27-20:07:30-d2nfa0h8bjvh7rlj0fmg.png"/>
          <p:cNvPicPr>
            <a:picLocks noChangeAspect="1"/>
          </p:cNvPicPr>
          <p:nvPr/>
        </p:nvPicPr>
        <p:blipFill>
          <a:blip r:embed="rId5"/>
          <a:srcRect l="11" r="11"/>
          <a:stretch/>
        </p:blipFill>
        <p:spPr>
          <a:xfrm flipH="1">
            <a:off x="4409440" y="2213610"/>
            <a:ext cx="3202940" cy="2948305"/>
          </a:xfrm>
          <a:prstGeom prst="rect">
            <a:avLst/>
          </a:prstGeom>
        </p:spPr>
      </p:pic>
      <p:sp>
        <p:nvSpPr>
          <p:cNvPr id="20" name="Text 15"/>
          <p:cNvSpPr/>
          <p:nvPr/>
        </p:nvSpPr>
        <p:spPr>
          <a:xfrm>
            <a:off x="691515" y="2213610"/>
            <a:ext cx="361886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Refinement Protocol</a:t>
            </a:r>
            <a:endParaRPr lang="en-US" sz="1600" dirty="0"/>
          </a:p>
        </p:txBody>
      </p:sp>
      <p:sp>
        <p:nvSpPr>
          <p:cNvPr id="21" name="Text 16"/>
          <p:cNvSpPr/>
          <p:nvPr/>
        </p:nvSpPr>
        <p:spPr>
          <a:xfrm>
            <a:off x="680720" y="2571750"/>
            <a:ext cx="3140710" cy="238379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An iterative refinement loop involves generating an initial response, critiquing it, and re-prompting with tightened constraints or added context.</a:t>
            </a:r>
            <a:endParaRPr lang="en-US" sz="1600" dirty="0"/>
          </a:p>
        </p:txBody>
      </p:sp>
      <p:sp>
        <p:nvSpPr>
          <p:cNvPr id="22" name="Text 17"/>
          <p:cNvSpPr/>
          <p:nvPr/>
        </p:nvSpPr>
        <p:spPr>
          <a:xfrm>
            <a:off x="7940675" y="2214880"/>
            <a:ext cx="3618865" cy="306784"/>
          </a:xfrm>
          <a:prstGeom prst="rect">
            <a:avLst/>
          </a:prstGeom>
          <a:noFill/>
          <a:ln/>
        </p:spPr>
        <p:txBody>
          <a:bodyPr wrap="square" lIns="0" tIns="0" rIns="0" bIns="0" rtlCol="0" anchor="t">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Efficiency</a:t>
            </a:r>
            <a:endParaRPr lang="en-US" sz="1600" dirty="0"/>
          </a:p>
        </p:txBody>
      </p:sp>
      <p:sp>
        <p:nvSpPr>
          <p:cNvPr id="23" name="Text 18"/>
          <p:cNvSpPr/>
          <p:nvPr/>
        </p:nvSpPr>
        <p:spPr>
          <a:xfrm>
            <a:off x="8200390" y="2573020"/>
            <a:ext cx="3359150" cy="263588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This loop is more efficient than manual rewriting and builds prompt intuition faster, ensuring high-quality outputs with minimal effort.</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1-d2nfa0p8bjvh7rlj0g70.png"/>
          <p:cNvPicPr>
            <a:picLocks noChangeAspect="1"/>
          </p:cNvPicPr>
          <p:nvPr/>
        </p:nvPicPr>
        <p:blipFill>
          <a:blip r:embed="rId3"/>
          <a:stretch>
            <a:fillRect/>
          </a:stretch>
        </p:blipFill>
        <p:spPr>
          <a:xfrm>
            <a:off x="0" y="0"/>
            <a:ext cx="3251835" cy="6880860"/>
          </a:xfrm>
          <a:prstGeom prst="rect">
            <a:avLst/>
          </a:prstGeom>
        </p:spPr>
      </p:pic>
      <p:sp>
        <p:nvSpPr>
          <p:cNvPr id="3" name="Text 0"/>
          <p:cNvSpPr/>
          <p:nvPr/>
        </p:nvSpPr>
        <p:spPr>
          <a:xfrm>
            <a:off x="3522345" y="737870"/>
            <a:ext cx="695134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Temperature Top-P Tricks</a:t>
            </a:r>
            <a:endParaRPr lang="en-US" sz="1600" dirty="0"/>
          </a:p>
        </p:txBody>
      </p:sp>
      <p:pic>
        <p:nvPicPr>
          <p:cNvPr id="4" name="Image 1" descr="https://kimi-img.moonshot.cn/pub/slides/slides_tmpl/image/25-08-27-20:07:31-d2nfa0p8bjvh7rlj0g6g.png"/>
          <p:cNvPicPr>
            <a:picLocks noChangeAspect="1"/>
          </p:cNvPicPr>
          <p:nvPr/>
        </p:nvPicPr>
        <p:blipFill>
          <a:blip r:embed="rId4"/>
          <a:stretch>
            <a:fillRect/>
          </a:stretch>
        </p:blipFill>
        <p:spPr>
          <a:xfrm flipV="1">
            <a:off x="400685" y="2622550"/>
            <a:ext cx="2449830" cy="76200"/>
          </a:xfrm>
          <a:prstGeom prst="rect">
            <a:avLst/>
          </a:prstGeom>
        </p:spPr>
      </p:pic>
      <p:pic>
        <p:nvPicPr>
          <p:cNvPr id="5" name="Image 2" descr="https://kimi-img.moonshot.cn/pub/slides/slides_tmpl/image/25-08-27-20:07:31-d2nfa0p8bjvh7rlj0g6g.png"/>
          <p:cNvPicPr>
            <a:picLocks noChangeAspect="1"/>
          </p:cNvPicPr>
          <p:nvPr/>
        </p:nvPicPr>
        <p:blipFill>
          <a:blip r:embed="rId4"/>
          <a:stretch>
            <a:fillRect/>
          </a:stretch>
        </p:blipFill>
        <p:spPr>
          <a:xfrm flipV="1">
            <a:off x="400685" y="4276090"/>
            <a:ext cx="2449830" cy="76200"/>
          </a:xfrm>
          <a:prstGeom prst="rect">
            <a:avLst/>
          </a:prstGeom>
        </p:spPr>
      </p:pic>
      <p:pic>
        <p:nvPicPr>
          <p:cNvPr id="6" name="Image 3" descr="https://kimi-img.moonshot.cn/pub/slides/slides_tmpl/image/25-08-27-20:07:31-d2nfa0p8bjvh7rlj0g7g.png"/>
          <p:cNvPicPr>
            <a:picLocks noChangeAspect="1"/>
          </p:cNvPicPr>
          <p:nvPr/>
        </p:nvPicPr>
        <p:blipFill>
          <a:blip r:embed="rId5"/>
          <a:stretch>
            <a:fillRect/>
          </a:stretch>
        </p:blipFill>
        <p:spPr>
          <a:xfrm>
            <a:off x="2533650" y="2305050"/>
            <a:ext cx="569595" cy="317500"/>
          </a:xfrm>
          <a:prstGeom prst="rect">
            <a:avLst/>
          </a:prstGeom>
        </p:spPr>
      </p:pic>
      <p:pic>
        <p:nvPicPr>
          <p:cNvPr id="7" name="Image 4" descr="https://kimi-img.moonshot.cn/pub/slides/slides_tmpl/image/25-08-27-20:07:31-d2nfa0p8bjvh7rlj0g7g.png"/>
          <p:cNvPicPr>
            <a:picLocks noChangeAspect="1"/>
          </p:cNvPicPr>
          <p:nvPr/>
        </p:nvPicPr>
        <p:blipFill>
          <a:blip r:embed="rId5"/>
          <a:stretch>
            <a:fillRect/>
          </a:stretch>
        </p:blipFill>
        <p:spPr>
          <a:xfrm>
            <a:off x="2640330" y="3719830"/>
            <a:ext cx="569595" cy="317500"/>
          </a:xfrm>
          <a:prstGeom prst="rect">
            <a:avLst/>
          </a:prstGeom>
        </p:spPr>
      </p:pic>
      <p:pic>
        <p:nvPicPr>
          <p:cNvPr id="8" name="Image 5" descr="https://kimi-img.moonshot.cn/pub/slides/slides_tmpl/image/25-08-27-20:07:31-d2nfa0p8bjvh7rlj0g7g.png"/>
          <p:cNvPicPr>
            <a:picLocks noChangeAspect="1"/>
          </p:cNvPicPr>
          <p:nvPr/>
        </p:nvPicPr>
        <p:blipFill>
          <a:blip r:embed="rId5"/>
          <a:stretch>
            <a:fillRect/>
          </a:stretch>
        </p:blipFill>
        <p:spPr>
          <a:xfrm>
            <a:off x="2640330" y="5441950"/>
            <a:ext cx="569595" cy="317500"/>
          </a:xfrm>
          <a:prstGeom prst="rect">
            <a:avLst/>
          </a:prstGeom>
        </p:spPr>
      </p:pic>
      <p:pic>
        <p:nvPicPr>
          <p:cNvPr id="9" name="Image 6" descr="https://kimi-img.moonshot.cn/pub/slides/slides_tmpl/image/25-08-27-20:07:31-d2nfa0p8bjvh7rlj0g6g.png"/>
          <p:cNvPicPr>
            <a:picLocks noChangeAspect="1"/>
          </p:cNvPicPr>
          <p:nvPr/>
        </p:nvPicPr>
        <p:blipFill>
          <a:blip r:embed="rId4"/>
          <a:stretch>
            <a:fillRect/>
          </a:stretch>
        </p:blipFill>
        <p:spPr>
          <a:xfrm flipV="1">
            <a:off x="400685" y="5929630"/>
            <a:ext cx="2449830" cy="76200"/>
          </a:xfrm>
          <a:prstGeom prst="rect">
            <a:avLst/>
          </a:prstGeom>
        </p:spPr>
      </p:pic>
      <p:pic>
        <p:nvPicPr>
          <p:cNvPr id="10" name="Image 7" descr="https://kimi-img.moonshot.cn/pub/slides/slides_tmpl/image/25-08-27-20:07:28-d2nfa018bjvh7rlj0f3g.png"/>
          <p:cNvPicPr>
            <a:picLocks noChangeAspect="1"/>
          </p:cNvPicPr>
          <p:nvPr/>
        </p:nvPicPr>
        <p:blipFill>
          <a:blip r:embed="rId6"/>
          <a:stretch>
            <a:fillRect/>
          </a:stretch>
        </p:blipFill>
        <p:spPr>
          <a:xfrm>
            <a:off x="9986645" y="0"/>
            <a:ext cx="2203450" cy="2379345"/>
          </a:xfrm>
          <a:prstGeom prst="rect">
            <a:avLst/>
          </a:prstGeom>
        </p:spPr>
      </p:pic>
      <p:pic>
        <p:nvPicPr>
          <p:cNvPr id="11" name="Image 8" descr="https://kimi-img.moonshot.cn/pub/slides/slides_tmpl/image/25-08-27-20:07:31-d2nfa0p8bjvh7rlj0g8g.png"/>
          <p:cNvPicPr>
            <a:picLocks noChangeAspect="1"/>
          </p:cNvPicPr>
          <p:nvPr/>
        </p:nvPicPr>
        <p:blipFill>
          <a:blip r:embed="rId7"/>
          <a:stretch>
            <a:fillRect/>
          </a:stretch>
        </p:blipFill>
        <p:spPr>
          <a:xfrm>
            <a:off x="1190625" y="388620"/>
            <a:ext cx="1188085" cy="1371600"/>
          </a:xfrm>
          <a:prstGeom prst="rect">
            <a:avLst/>
          </a:prstGeom>
        </p:spPr>
      </p:pic>
      <p:sp>
        <p:nvSpPr>
          <p:cNvPr id="12" name="Text 1"/>
          <p:cNvSpPr/>
          <p:nvPr/>
        </p:nvSpPr>
        <p:spPr>
          <a:xfrm>
            <a:off x="611505" y="2059940"/>
            <a:ext cx="2028825" cy="597892"/>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Controlling Creativity</a:t>
            </a:r>
            <a:endParaRPr lang="en-US" sz="1600" dirty="0"/>
          </a:p>
        </p:txBody>
      </p:sp>
      <p:sp>
        <p:nvSpPr>
          <p:cNvPr id="13" name="Text 2"/>
          <p:cNvSpPr/>
          <p:nvPr/>
        </p:nvSpPr>
        <p:spPr>
          <a:xfrm>
            <a:off x="3434080" y="1751330"/>
            <a:ext cx="7441565" cy="1087755"/>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Temperature and top-p sliders control the creativity versus determinism of AI responses. Higher values increase creativity, while lower values ensure factual accuracy.</a:t>
            </a:r>
            <a:endParaRPr lang="en-US" sz="1600" dirty="0"/>
          </a:p>
        </p:txBody>
      </p:sp>
      <p:sp>
        <p:nvSpPr>
          <p:cNvPr id="14" name="Text 3"/>
          <p:cNvSpPr/>
          <p:nvPr/>
        </p:nvSpPr>
        <p:spPr>
          <a:xfrm>
            <a:off x="611505" y="3643630"/>
            <a:ext cx="2028825" cy="597892"/>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Practical Settings</a:t>
            </a:r>
            <a:endParaRPr lang="en-US" sz="1600" dirty="0"/>
          </a:p>
        </p:txBody>
      </p:sp>
      <p:sp>
        <p:nvSpPr>
          <p:cNvPr id="15" name="Text 4"/>
          <p:cNvSpPr/>
          <p:nvPr/>
        </p:nvSpPr>
        <p:spPr>
          <a:xfrm>
            <a:off x="3434080" y="3335020"/>
            <a:ext cx="7441565" cy="1087755"/>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Rule-of-thumb settings include 0.7 for marketing copy and 0.3 for factual briefs, allowing users to calibrate randomness without deep technical knowledge.</a:t>
            </a:r>
            <a:endParaRPr lang="en-US" sz="1600" dirty="0"/>
          </a:p>
        </p:txBody>
      </p:sp>
      <p:sp>
        <p:nvSpPr>
          <p:cNvPr id="16" name="Text 5"/>
          <p:cNvSpPr/>
          <p:nvPr/>
        </p:nvSpPr>
        <p:spPr>
          <a:xfrm>
            <a:off x="611505" y="5281295"/>
            <a:ext cx="2028825"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Application</a:t>
            </a:r>
            <a:endParaRPr lang="en-US" sz="1600" dirty="0"/>
          </a:p>
        </p:txBody>
      </p:sp>
      <p:sp>
        <p:nvSpPr>
          <p:cNvPr id="17" name="Text 6"/>
          <p:cNvSpPr/>
          <p:nvPr/>
        </p:nvSpPr>
        <p:spPr>
          <a:xfrm>
            <a:off x="3434080" y="4972685"/>
            <a:ext cx="7441565" cy="1087755"/>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Adjusting these parameters helps tailor the AI's output to specific needs, whether requiring creative ideas or precise information.</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Best Practice Playbook</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05</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f6g.png"/>
          <p:cNvPicPr>
            <a:picLocks noChangeAspect="1"/>
          </p:cNvPicPr>
          <p:nvPr/>
        </p:nvPicPr>
        <p:blipFill>
          <a:blip r:embed="rId3"/>
          <a:stretch>
            <a:fillRect/>
          </a:stretch>
        </p:blipFill>
        <p:spPr>
          <a:xfrm>
            <a:off x="1398270" y="3591560"/>
            <a:ext cx="2379345" cy="76200"/>
          </a:xfrm>
          <a:prstGeom prst="rect">
            <a:avLst/>
          </a:prstGeom>
        </p:spPr>
      </p:pic>
      <p:pic>
        <p:nvPicPr>
          <p:cNvPr id="3" name="Image 1" descr="https://kimi-img.moonshot.cn/pub/slides/slides_tmpl/image/25-08-27-20:07:28-d2nfa018bjvh7rlj0f6g.png"/>
          <p:cNvPicPr>
            <a:picLocks noChangeAspect="1"/>
          </p:cNvPicPr>
          <p:nvPr/>
        </p:nvPicPr>
        <p:blipFill>
          <a:blip r:embed="rId3"/>
          <a:stretch>
            <a:fillRect/>
          </a:stretch>
        </p:blipFill>
        <p:spPr>
          <a:xfrm>
            <a:off x="4735195" y="3591560"/>
            <a:ext cx="2379345" cy="76200"/>
          </a:xfrm>
          <a:prstGeom prst="rect">
            <a:avLst/>
          </a:prstGeom>
        </p:spPr>
      </p:pic>
      <p:pic>
        <p:nvPicPr>
          <p:cNvPr id="4" name="Image 2" descr="https://kimi-img.moonshot.cn/pub/slides/slides_tmpl/image/25-08-27-20:07:28-d2nfa018bjvh7rlj0f6g.png"/>
          <p:cNvPicPr>
            <a:picLocks noChangeAspect="1"/>
          </p:cNvPicPr>
          <p:nvPr/>
        </p:nvPicPr>
        <p:blipFill>
          <a:blip r:embed="rId3"/>
          <a:stretch>
            <a:fillRect/>
          </a:stretch>
        </p:blipFill>
        <p:spPr>
          <a:xfrm>
            <a:off x="8143240" y="3591560"/>
            <a:ext cx="2379345" cy="76200"/>
          </a:xfrm>
          <a:prstGeom prst="rect">
            <a:avLst/>
          </a:prstGeom>
        </p:spPr>
      </p:pic>
      <p:pic>
        <p:nvPicPr>
          <p:cNvPr id="5" name="Image 3" descr="https://kimi-img.moonshot.cn/pub/slides/slides_tmpl/image/25-08-27-20:07:28-d2nfa018bjvh7rlj0f6g.png"/>
          <p:cNvPicPr>
            <a:picLocks noChangeAspect="1"/>
          </p:cNvPicPr>
          <p:nvPr/>
        </p:nvPicPr>
        <p:blipFill>
          <a:blip r:embed="rId3"/>
          <a:stretch>
            <a:fillRect/>
          </a:stretch>
        </p:blipFill>
        <p:spPr>
          <a:xfrm>
            <a:off x="1398270" y="5613400"/>
            <a:ext cx="2379345" cy="76200"/>
          </a:xfrm>
          <a:prstGeom prst="rect">
            <a:avLst/>
          </a:prstGeom>
        </p:spPr>
      </p:pic>
      <p:pic>
        <p:nvPicPr>
          <p:cNvPr id="6" name="Image 4" descr="https://kimi-img.moonshot.cn/pub/slides/slides_tmpl/image/25-08-27-20:07:28-d2nfa018bjvh7rlj0f6g.png"/>
          <p:cNvPicPr>
            <a:picLocks noChangeAspect="1"/>
          </p:cNvPicPr>
          <p:nvPr/>
        </p:nvPicPr>
        <p:blipFill>
          <a:blip r:embed="rId3"/>
          <a:stretch>
            <a:fillRect/>
          </a:stretch>
        </p:blipFill>
        <p:spPr>
          <a:xfrm>
            <a:off x="4735195" y="5613400"/>
            <a:ext cx="2379345" cy="76200"/>
          </a:xfrm>
          <a:prstGeom prst="rect">
            <a:avLst/>
          </a:prstGeom>
        </p:spPr>
      </p:pic>
      <p:pic>
        <p:nvPicPr>
          <p:cNvPr id="7" name="Image 5" descr="https://kimi-img.moonshot.cn/pub/slides/slides_tmpl/image/25-08-27-20:07:28-d2nfa018bjvh7rlj0f6g.png"/>
          <p:cNvPicPr>
            <a:picLocks noChangeAspect="1"/>
          </p:cNvPicPr>
          <p:nvPr/>
        </p:nvPicPr>
        <p:blipFill>
          <a:blip r:embed="rId3"/>
          <a:stretch>
            <a:fillRect/>
          </a:stretch>
        </p:blipFill>
        <p:spPr>
          <a:xfrm>
            <a:off x="8143240" y="5613400"/>
            <a:ext cx="2379345" cy="76200"/>
          </a:xfrm>
          <a:prstGeom prst="rect">
            <a:avLst/>
          </a:prstGeom>
        </p:spPr>
      </p:pic>
      <p:pic>
        <p:nvPicPr>
          <p:cNvPr id="8" name="Image 6" descr="https://kimi-img.moonshot.cn/pub/slides/slides_tmpl/image/25-08-27-20:07:28-d2nfa018bjvh7rlj0ev0.png"/>
          <p:cNvPicPr>
            <a:picLocks noChangeAspect="1"/>
          </p:cNvPicPr>
          <p:nvPr/>
        </p:nvPicPr>
        <p:blipFill>
          <a:blip r:embed="rId4"/>
          <a:stretch>
            <a:fillRect/>
          </a:stretch>
        </p:blipFill>
        <p:spPr>
          <a:xfrm>
            <a:off x="1023620" y="565785"/>
            <a:ext cx="2978150" cy="879475"/>
          </a:xfrm>
          <a:prstGeom prst="rect">
            <a:avLst/>
          </a:prstGeom>
        </p:spPr>
      </p:pic>
      <p:sp>
        <p:nvSpPr>
          <p:cNvPr id="9" name="Text 0"/>
          <p:cNvSpPr/>
          <p:nvPr/>
        </p:nvSpPr>
        <p:spPr>
          <a:xfrm>
            <a:off x="1435735" y="681355"/>
            <a:ext cx="2225040" cy="541020"/>
          </a:xfrm>
          <a:prstGeom prst="rect">
            <a:avLst/>
          </a:prstGeom>
          <a:noFill/>
          <a:ln/>
        </p:spPr>
        <p:txBody>
          <a:bodyPr wrap="square" lIns="91440" tIns="45720" rIns="91440" bIns="45720" rtlCol="0" anchor="ctr"/>
          <a:lstStyle/>
          <a:p>
            <a:pPr algn="ctr">
              <a:lnSpc>
                <a:spcPct val="90000"/>
              </a:lnSpc>
            </a:pPr>
            <a:r>
              <a:rPr lang="en-US" sz="2400" dirty="0">
                <a:solidFill>
                  <a:srgbClr val="1D31E2"/>
                </a:solidFill>
                <a:latin typeface="MiSans" pitchFamily="34" charset="0"/>
                <a:ea typeface="MiSans" pitchFamily="34" charset="-122"/>
                <a:cs typeface="MiSans" pitchFamily="34" charset="-120"/>
              </a:rPr>
              <a:t>CONTENTS</a:t>
            </a:r>
            <a:endParaRPr lang="en-US" sz="1600" dirty="0"/>
          </a:p>
        </p:txBody>
      </p:sp>
      <p:sp>
        <p:nvSpPr>
          <p:cNvPr id="10" name="Shape 1"/>
          <p:cNvSpPr/>
          <p:nvPr/>
        </p:nvSpPr>
        <p:spPr>
          <a:xfrm>
            <a:off x="2220432" y="2070018"/>
            <a:ext cx="652471" cy="598996"/>
          </a:xfrm>
          <a:prstGeom prst="roundRect">
            <a:avLst>
              <a:gd name="adj" fmla="val 16667"/>
            </a:avLst>
          </a:prstGeom>
          <a:solidFill>
            <a:srgbClr val="000000">
              <a:alpha val="0"/>
            </a:srgbClr>
          </a:solidFill>
          <a:ln/>
        </p:spPr>
      </p:sp>
      <p:sp>
        <p:nvSpPr>
          <p:cNvPr id="11" name="Text 2"/>
          <p:cNvSpPr/>
          <p:nvPr/>
        </p:nvSpPr>
        <p:spPr>
          <a:xfrm>
            <a:off x="2220432" y="2070018"/>
            <a:ext cx="652471" cy="598996"/>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2" name="Text 3"/>
          <p:cNvSpPr/>
          <p:nvPr/>
        </p:nvSpPr>
        <p:spPr>
          <a:xfrm>
            <a:off x="1322070" y="2715260"/>
            <a:ext cx="2680335" cy="365720"/>
          </a:xfrm>
          <a:prstGeom prst="rect">
            <a:avLst/>
          </a:prstGeom>
          <a:noFill/>
          <a:ln/>
        </p:spPr>
        <p:txBody>
          <a:bodyPr wrap="square" lIns="0" tIns="0" rIns="0" bIns="0" rtlCol="0" anchor="t">
            <a:spAutoFit/>
          </a:bodyPr>
          <a:lstStyle/>
          <a:p>
            <a:pPr algn="ctr">
              <a:lnSpc>
                <a:spcPct val="150000"/>
              </a:lnSpc>
            </a:pPr>
            <a:r>
              <a:rPr lang="en-US" sz="1600" dirty="0">
                <a:solidFill>
                  <a:srgbClr val="FFFFFF"/>
                </a:solidFill>
                <a:latin typeface="MiSans" pitchFamily="34" charset="0"/>
                <a:ea typeface="MiSans" pitchFamily="34" charset="-122"/>
                <a:cs typeface="MiSans" pitchFamily="34" charset="-120"/>
              </a:rPr>
              <a:t>Why Prompts Rule</a:t>
            </a:r>
            <a:endParaRPr lang="en-US" sz="1600" dirty="0"/>
          </a:p>
        </p:txBody>
      </p:sp>
      <p:sp>
        <p:nvSpPr>
          <p:cNvPr id="13" name="Shape 4"/>
          <p:cNvSpPr/>
          <p:nvPr/>
        </p:nvSpPr>
        <p:spPr>
          <a:xfrm>
            <a:off x="5592282" y="2069383"/>
            <a:ext cx="652471" cy="599500"/>
          </a:xfrm>
          <a:prstGeom prst="roundRect">
            <a:avLst>
              <a:gd name="adj" fmla="val 16667"/>
            </a:avLst>
          </a:prstGeom>
          <a:solidFill>
            <a:srgbClr val="000000">
              <a:alpha val="0"/>
            </a:srgbClr>
          </a:solidFill>
          <a:ln/>
        </p:spPr>
      </p:sp>
      <p:sp>
        <p:nvSpPr>
          <p:cNvPr id="14" name="Text 5"/>
          <p:cNvSpPr/>
          <p:nvPr/>
        </p:nvSpPr>
        <p:spPr>
          <a:xfrm>
            <a:off x="5592282" y="2069383"/>
            <a:ext cx="652471" cy="59950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15" name="Text 6"/>
          <p:cNvSpPr/>
          <p:nvPr/>
        </p:nvSpPr>
        <p:spPr>
          <a:xfrm>
            <a:off x="4734560" y="2715260"/>
            <a:ext cx="2798445" cy="365720"/>
          </a:xfrm>
          <a:prstGeom prst="rect">
            <a:avLst/>
          </a:prstGeom>
          <a:noFill/>
          <a:ln/>
        </p:spPr>
        <p:txBody>
          <a:bodyPr wrap="square" lIns="0" tIns="0" rIns="0" bIns="0" rtlCol="0" anchor="t">
            <a:spAutoFit/>
          </a:bodyPr>
          <a:lstStyle/>
          <a:p>
            <a:pPr algn="ctr">
              <a:lnSpc>
                <a:spcPct val="150000"/>
              </a:lnSpc>
            </a:pPr>
            <a:r>
              <a:rPr lang="en-US" sz="1600" dirty="0">
                <a:solidFill>
                  <a:srgbClr val="FFFFFF"/>
                </a:solidFill>
                <a:latin typeface="MiSans" pitchFamily="34" charset="0"/>
                <a:ea typeface="MiSans" pitchFamily="34" charset="-122"/>
                <a:cs typeface="MiSans" pitchFamily="34" charset="-120"/>
              </a:rPr>
              <a:t>Anatomy of a Prompt</a:t>
            </a:r>
            <a:endParaRPr lang="en-US" sz="1600" dirty="0"/>
          </a:p>
        </p:txBody>
      </p:sp>
      <p:sp>
        <p:nvSpPr>
          <p:cNvPr id="16" name="Shape 7"/>
          <p:cNvSpPr/>
          <p:nvPr/>
        </p:nvSpPr>
        <p:spPr>
          <a:xfrm>
            <a:off x="5598632" y="4141388"/>
            <a:ext cx="652471" cy="599500"/>
          </a:xfrm>
          <a:prstGeom prst="roundRect">
            <a:avLst>
              <a:gd name="adj" fmla="val 16667"/>
            </a:avLst>
          </a:prstGeom>
          <a:solidFill>
            <a:srgbClr val="000000">
              <a:alpha val="0"/>
            </a:srgbClr>
          </a:solidFill>
          <a:ln/>
        </p:spPr>
      </p:sp>
      <p:sp>
        <p:nvSpPr>
          <p:cNvPr id="17" name="Text 8"/>
          <p:cNvSpPr/>
          <p:nvPr/>
        </p:nvSpPr>
        <p:spPr>
          <a:xfrm>
            <a:off x="5598632" y="4141388"/>
            <a:ext cx="652471" cy="59950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18" name="Text 9"/>
          <p:cNvSpPr/>
          <p:nvPr/>
        </p:nvSpPr>
        <p:spPr>
          <a:xfrm>
            <a:off x="4739005" y="4786630"/>
            <a:ext cx="2794000" cy="365720"/>
          </a:xfrm>
          <a:prstGeom prst="rect">
            <a:avLst/>
          </a:prstGeom>
          <a:noFill/>
          <a:ln/>
        </p:spPr>
        <p:txBody>
          <a:bodyPr wrap="square" lIns="0" tIns="0" rIns="0" bIns="0" rtlCol="0" anchor="t">
            <a:spAutoFit/>
          </a:bodyPr>
          <a:lstStyle/>
          <a:p>
            <a:pPr algn="ctr">
              <a:lnSpc>
                <a:spcPct val="150000"/>
              </a:lnSpc>
            </a:pPr>
            <a:r>
              <a:rPr lang="en-US" sz="1600" dirty="0">
                <a:solidFill>
                  <a:srgbClr val="FFFFFF"/>
                </a:solidFill>
                <a:latin typeface="MiSans" pitchFamily="34" charset="0"/>
                <a:ea typeface="MiSans" pitchFamily="34" charset="-122"/>
                <a:cs typeface="MiSans" pitchFamily="34" charset="-120"/>
              </a:rPr>
              <a:t>Prompt Typology</a:t>
            </a:r>
            <a:endParaRPr lang="en-US" sz="1600" dirty="0"/>
          </a:p>
        </p:txBody>
      </p:sp>
      <p:sp>
        <p:nvSpPr>
          <p:cNvPr id="19" name="Shape 10"/>
          <p:cNvSpPr/>
          <p:nvPr/>
        </p:nvSpPr>
        <p:spPr>
          <a:xfrm>
            <a:off x="9002867" y="2070018"/>
            <a:ext cx="652471" cy="599500"/>
          </a:xfrm>
          <a:prstGeom prst="roundRect">
            <a:avLst>
              <a:gd name="adj" fmla="val 16667"/>
            </a:avLst>
          </a:prstGeom>
          <a:solidFill>
            <a:srgbClr val="000000">
              <a:alpha val="0"/>
            </a:srgbClr>
          </a:solidFill>
          <a:ln/>
        </p:spPr>
      </p:sp>
      <p:sp>
        <p:nvSpPr>
          <p:cNvPr id="20" name="Text 11"/>
          <p:cNvSpPr/>
          <p:nvPr/>
        </p:nvSpPr>
        <p:spPr>
          <a:xfrm>
            <a:off x="9002867" y="2070018"/>
            <a:ext cx="652471" cy="59950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21" name="Text 12"/>
          <p:cNvSpPr/>
          <p:nvPr/>
        </p:nvSpPr>
        <p:spPr>
          <a:xfrm>
            <a:off x="8256270" y="2715260"/>
            <a:ext cx="2379345" cy="365720"/>
          </a:xfrm>
          <a:prstGeom prst="rect">
            <a:avLst/>
          </a:prstGeom>
          <a:noFill/>
          <a:ln/>
        </p:spPr>
        <p:txBody>
          <a:bodyPr wrap="square" lIns="0" tIns="0" rIns="0" bIns="0" rtlCol="0" anchor="t">
            <a:spAutoFit/>
          </a:bodyPr>
          <a:lstStyle/>
          <a:p>
            <a:pPr algn="ctr">
              <a:lnSpc>
                <a:spcPct val="150000"/>
              </a:lnSpc>
            </a:pPr>
            <a:r>
              <a:rPr lang="en-US" sz="1600" dirty="0">
                <a:solidFill>
                  <a:srgbClr val="FFFFFF"/>
                </a:solidFill>
                <a:latin typeface="MiSans" pitchFamily="34" charset="0"/>
                <a:ea typeface="MiSans" pitchFamily="34" charset="-122"/>
                <a:cs typeface="MiSans" pitchFamily="34" charset="-120"/>
              </a:rPr>
              <a:t>Advanced Levers</a:t>
            </a:r>
            <a:endParaRPr lang="en-US" sz="1600" dirty="0"/>
          </a:p>
        </p:txBody>
      </p:sp>
      <p:sp>
        <p:nvSpPr>
          <p:cNvPr id="22" name="Shape 13"/>
          <p:cNvSpPr/>
          <p:nvPr/>
        </p:nvSpPr>
        <p:spPr>
          <a:xfrm>
            <a:off x="2220432" y="4131863"/>
            <a:ext cx="652471" cy="599550"/>
          </a:xfrm>
          <a:prstGeom prst="roundRect">
            <a:avLst>
              <a:gd name="adj" fmla="val 16667"/>
            </a:avLst>
          </a:prstGeom>
          <a:solidFill>
            <a:srgbClr val="000000">
              <a:alpha val="0"/>
            </a:srgbClr>
          </a:solidFill>
          <a:ln/>
        </p:spPr>
      </p:sp>
      <p:sp>
        <p:nvSpPr>
          <p:cNvPr id="23" name="Text 14"/>
          <p:cNvSpPr/>
          <p:nvPr/>
        </p:nvSpPr>
        <p:spPr>
          <a:xfrm>
            <a:off x="2220432" y="4131863"/>
            <a:ext cx="652471" cy="59955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04</a:t>
            </a:r>
            <a:endParaRPr lang="en-US" sz="1600" dirty="0"/>
          </a:p>
        </p:txBody>
      </p:sp>
      <p:sp>
        <p:nvSpPr>
          <p:cNvPr id="24" name="Text 15"/>
          <p:cNvSpPr/>
          <p:nvPr/>
        </p:nvSpPr>
        <p:spPr>
          <a:xfrm>
            <a:off x="1321435" y="4777740"/>
            <a:ext cx="2797810" cy="365720"/>
          </a:xfrm>
          <a:prstGeom prst="rect">
            <a:avLst/>
          </a:prstGeom>
          <a:noFill/>
          <a:ln/>
        </p:spPr>
        <p:txBody>
          <a:bodyPr wrap="square" lIns="0" tIns="0" rIns="0" bIns="0" rtlCol="0" anchor="t">
            <a:spAutoFit/>
          </a:bodyPr>
          <a:lstStyle/>
          <a:p>
            <a:pPr>
              <a:lnSpc>
                <a:spcPct val="150000"/>
              </a:lnSpc>
            </a:pPr>
            <a:r>
              <a:rPr lang="en-US" sz="1600" dirty="0">
                <a:solidFill>
                  <a:srgbClr val="FFFFFF"/>
                </a:solidFill>
                <a:latin typeface="MiSans" pitchFamily="34" charset="0"/>
                <a:ea typeface="MiSans" pitchFamily="34" charset="-122"/>
                <a:cs typeface="MiSans" pitchFamily="34" charset="-120"/>
              </a:rPr>
              <a:t>Best Practice Playbook</a:t>
            </a:r>
            <a:endParaRPr lang="en-US" sz="1600" dirty="0"/>
          </a:p>
        </p:txBody>
      </p:sp>
      <p:sp>
        <p:nvSpPr>
          <p:cNvPr id="25" name="Shape 16"/>
          <p:cNvSpPr/>
          <p:nvPr/>
        </p:nvSpPr>
        <p:spPr>
          <a:xfrm>
            <a:off x="9006360" y="4131863"/>
            <a:ext cx="652471" cy="599550"/>
          </a:xfrm>
          <a:prstGeom prst="roundRect">
            <a:avLst>
              <a:gd name="adj" fmla="val 16667"/>
            </a:avLst>
          </a:prstGeom>
          <a:solidFill>
            <a:srgbClr val="000000">
              <a:alpha val="0"/>
            </a:srgbClr>
          </a:solidFill>
          <a:ln/>
        </p:spPr>
      </p:sp>
      <p:sp>
        <p:nvSpPr>
          <p:cNvPr id="26" name="Text 17"/>
          <p:cNvSpPr/>
          <p:nvPr/>
        </p:nvSpPr>
        <p:spPr>
          <a:xfrm>
            <a:off x="9006360" y="4131863"/>
            <a:ext cx="652471" cy="59955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06</a:t>
            </a:r>
            <a:endParaRPr lang="en-US" sz="1600" dirty="0"/>
          </a:p>
        </p:txBody>
      </p:sp>
      <p:sp>
        <p:nvSpPr>
          <p:cNvPr id="27" name="Text 18"/>
          <p:cNvSpPr/>
          <p:nvPr/>
        </p:nvSpPr>
        <p:spPr>
          <a:xfrm>
            <a:off x="8256270" y="4777740"/>
            <a:ext cx="2379345" cy="365720"/>
          </a:xfrm>
          <a:prstGeom prst="rect">
            <a:avLst/>
          </a:prstGeom>
          <a:noFill/>
          <a:ln/>
        </p:spPr>
        <p:txBody>
          <a:bodyPr wrap="square" lIns="0" tIns="0" rIns="0" bIns="0" rtlCol="0" anchor="t">
            <a:spAutoFit/>
          </a:bodyPr>
          <a:lstStyle/>
          <a:p>
            <a:pPr algn="ctr">
              <a:lnSpc>
                <a:spcPct val="150000"/>
              </a:lnSpc>
            </a:pPr>
            <a:r>
              <a:rPr lang="en-US" sz="1600" dirty="0">
                <a:solidFill>
                  <a:srgbClr val="FFFFFF"/>
                </a:solidFill>
                <a:latin typeface="MiSans" pitchFamily="34" charset="0"/>
                <a:ea typeface="MiSans" pitchFamily="34" charset="-122"/>
                <a:cs typeface="MiSans" pitchFamily="34" charset="-120"/>
              </a:rPr>
              <a:t>Live Applications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p0.jpg"/>
          <p:cNvPicPr>
            <a:picLocks noChangeAspect="1"/>
          </p:cNvPicPr>
          <p:nvPr/>
        </p:nvPicPr>
        <p:blipFill>
          <a:blip r:embed="rId3"/>
          <a:stretch>
            <a:fillRect/>
          </a:stretch>
        </p:blipFill>
        <p:spPr>
          <a:xfrm>
            <a:off x="-635" y="3624580"/>
            <a:ext cx="12216130" cy="3302000"/>
          </a:xfrm>
          <a:prstGeom prst="rect">
            <a:avLst/>
          </a:prstGeom>
        </p:spPr>
      </p:pic>
      <p:sp>
        <p:nvSpPr>
          <p:cNvPr id="3" name="Text 0"/>
          <p:cNvSpPr/>
          <p:nvPr/>
        </p:nvSpPr>
        <p:spPr>
          <a:xfrm>
            <a:off x="5012690" y="710565"/>
            <a:ext cx="6737985" cy="655955"/>
          </a:xfrm>
          <a:prstGeom prst="rect">
            <a:avLst/>
          </a:prstGeom>
          <a:noFill/>
          <a:ln/>
        </p:spPr>
        <p:txBody>
          <a:bodyPr wrap="square" lIns="91440" tIns="45720" rIns="91440" bIns="45720" rtlCol="0" anchor="t"/>
          <a:lstStyle/>
          <a:p>
            <a:pPr algn="r">
              <a:lnSpc>
                <a:spcPct val="100000"/>
              </a:lnSpc>
            </a:pPr>
            <a:r>
              <a:rPr lang="en-US" sz="3600" b="1" dirty="0">
                <a:solidFill>
                  <a:srgbClr val="FFFFFF"/>
                </a:solidFill>
                <a:latin typeface="MiSans" pitchFamily="34" charset="0"/>
                <a:ea typeface="MiSans" pitchFamily="34" charset="-122"/>
                <a:cs typeface="MiSans" pitchFamily="34" charset="-120"/>
              </a:rPr>
              <a:t>Clarity Precision Habit</a:t>
            </a:r>
            <a:endParaRPr lang="en-US" sz="1600" dirty="0"/>
          </a:p>
        </p:txBody>
      </p:sp>
      <p:sp>
        <p:nvSpPr>
          <p:cNvPr id="4" name="Shape 1"/>
          <p:cNvSpPr/>
          <p:nvPr/>
        </p:nvSpPr>
        <p:spPr>
          <a:xfrm>
            <a:off x="691515" y="6181725"/>
            <a:ext cx="0" cy="125730"/>
          </a:xfrm>
          <a:prstGeom prst="line">
            <a:avLst/>
          </a:prstGeom>
          <a:noFill/>
          <a:ln w="12700">
            <a:solidFill>
              <a:srgbClr val="FFFFFF"/>
            </a:solidFill>
            <a:prstDash val="solid"/>
            <a:headEnd type="none"/>
            <a:tailEnd type="none"/>
          </a:ln>
        </p:spPr>
      </p:sp>
      <p:sp>
        <p:nvSpPr>
          <p:cNvPr id="5" name="Shape 2"/>
          <p:cNvSpPr/>
          <p:nvPr/>
        </p:nvSpPr>
        <p:spPr>
          <a:xfrm>
            <a:off x="779780" y="6181725"/>
            <a:ext cx="0" cy="125730"/>
          </a:xfrm>
          <a:prstGeom prst="line">
            <a:avLst/>
          </a:prstGeom>
          <a:noFill/>
          <a:ln w="12700">
            <a:solidFill>
              <a:srgbClr val="FFFFFF"/>
            </a:solidFill>
            <a:prstDash val="solid"/>
            <a:headEnd type="none"/>
            <a:tailEnd type="none"/>
          </a:ln>
        </p:spPr>
      </p:sp>
      <p:sp>
        <p:nvSpPr>
          <p:cNvPr id="6" name="Shape 3"/>
          <p:cNvSpPr/>
          <p:nvPr/>
        </p:nvSpPr>
        <p:spPr>
          <a:xfrm>
            <a:off x="867410" y="6134735"/>
            <a:ext cx="0" cy="220345"/>
          </a:xfrm>
          <a:prstGeom prst="line">
            <a:avLst/>
          </a:prstGeom>
          <a:noFill/>
          <a:ln w="12700">
            <a:solidFill>
              <a:srgbClr val="FFFFFF"/>
            </a:solidFill>
            <a:prstDash val="solid"/>
            <a:headEnd type="none"/>
            <a:tailEnd type="none"/>
          </a:ln>
        </p:spPr>
      </p:sp>
      <p:sp>
        <p:nvSpPr>
          <p:cNvPr id="7" name="Shape 4"/>
          <p:cNvSpPr/>
          <p:nvPr/>
        </p:nvSpPr>
        <p:spPr>
          <a:xfrm>
            <a:off x="955675" y="6181725"/>
            <a:ext cx="0" cy="125730"/>
          </a:xfrm>
          <a:prstGeom prst="line">
            <a:avLst/>
          </a:prstGeom>
          <a:noFill/>
          <a:ln w="12700">
            <a:solidFill>
              <a:srgbClr val="FFFFFF"/>
            </a:solidFill>
            <a:prstDash val="solid"/>
            <a:headEnd type="none"/>
            <a:tailEnd type="none"/>
          </a:ln>
        </p:spPr>
      </p:sp>
      <p:sp>
        <p:nvSpPr>
          <p:cNvPr id="8" name="Shape 5"/>
          <p:cNvSpPr/>
          <p:nvPr/>
        </p:nvSpPr>
        <p:spPr>
          <a:xfrm>
            <a:off x="1043940" y="6181725"/>
            <a:ext cx="0" cy="125730"/>
          </a:xfrm>
          <a:prstGeom prst="line">
            <a:avLst/>
          </a:prstGeom>
          <a:noFill/>
          <a:ln w="12700">
            <a:solidFill>
              <a:srgbClr val="FFFFFF"/>
            </a:solidFill>
            <a:prstDash val="solid"/>
            <a:headEnd type="none"/>
            <a:tailEnd type="none"/>
          </a:ln>
        </p:spPr>
      </p:sp>
      <p:pic>
        <p:nvPicPr>
          <p:cNvPr id="9" name="Image 1" descr="https://kimi-img.moonshot.cn/pub/slides/slides_tmpl/image/25-08-27-20:07:30-d2nfa0h8bjvh7rlj0fog.png"/>
          <p:cNvPicPr>
            <a:picLocks noChangeAspect="1"/>
          </p:cNvPicPr>
          <p:nvPr/>
        </p:nvPicPr>
        <p:blipFill>
          <a:blip r:embed="rId4"/>
          <a:stretch>
            <a:fillRect/>
          </a:stretch>
        </p:blipFill>
        <p:spPr>
          <a:xfrm>
            <a:off x="3959860" y="3154045"/>
            <a:ext cx="1315085" cy="397510"/>
          </a:xfrm>
          <a:prstGeom prst="rect">
            <a:avLst/>
          </a:prstGeom>
        </p:spPr>
      </p:pic>
      <p:pic>
        <p:nvPicPr>
          <p:cNvPr id="10" name="Image 2" descr="https://kimi-img.moonshot.cn/pub/slides/slides_tmpl/image/25-08-27-20:07:30-d2nfa0h8bjvh7rlj0fpg.png"/>
          <p:cNvPicPr>
            <a:picLocks noChangeAspect="1"/>
          </p:cNvPicPr>
          <p:nvPr/>
        </p:nvPicPr>
        <p:blipFill>
          <a:blip r:embed="rId5"/>
          <a:stretch>
            <a:fillRect/>
          </a:stretch>
        </p:blipFill>
        <p:spPr>
          <a:xfrm>
            <a:off x="8121015" y="3985895"/>
            <a:ext cx="2727960" cy="2456180"/>
          </a:xfrm>
          <a:prstGeom prst="rect">
            <a:avLst/>
          </a:prstGeom>
        </p:spPr>
      </p:pic>
      <p:pic>
        <p:nvPicPr>
          <p:cNvPr id="11" name="Image 3" descr="https://kimi-img.moonshot.cn/pub/slides/slides_tmpl/image/25-08-27-20:07:30-d2nfa0h8bjvh7rlj0g1g.png"/>
          <p:cNvPicPr>
            <a:picLocks noChangeAspect="1"/>
          </p:cNvPicPr>
          <p:nvPr/>
        </p:nvPicPr>
        <p:blipFill>
          <a:blip r:embed="rId6"/>
          <a:stretch>
            <a:fillRect/>
          </a:stretch>
        </p:blipFill>
        <p:spPr>
          <a:xfrm>
            <a:off x="779780" y="657860"/>
            <a:ext cx="3724910" cy="2331085"/>
          </a:xfrm>
          <a:prstGeom prst="rect">
            <a:avLst/>
          </a:prstGeom>
        </p:spPr>
      </p:pic>
      <p:sp>
        <p:nvSpPr>
          <p:cNvPr id="12" name="Text 6"/>
          <p:cNvSpPr/>
          <p:nvPr/>
        </p:nvSpPr>
        <p:spPr>
          <a:xfrm>
            <a:off x="5274310" y="1612265"/>
            <a:ext cx="6171565" cy="306784"/>
          </a:xfrm>
          <a:prstGeom prst="rect">
            <a:avLst/>
          </a:prstGeom>
          <a:noFill/>
          <a:ln/>
        </p:spPr>
        <p:txBody>
          <a:bodyPr wrap="square" lIns="0" tIns="0" rIns="0" bIns="0" rtlCol="0" anchor="t">
            <a:spAutoFit/>
          </a:bodyPr>
          <a:lstStyle/>
          <a:p>
            <a:pPr algn="r">
              <a:lnSpc>
                <a:spcPct val="100000"/>
              </a:lnSpc>
            </a:pPr>
            <a:r>
              <a:rPr lang="en-US" sz="2000" b="1" dirty="0">
                <a:solidFill>
                  <a:srgbClr val="FFFFFF"/>
                </a:solidFill>
                <a:latin typeface="MiSans" pitchFamily="34" charset="0"/>
                <a:ea typeface="MiSans" pitchFamily="34" charset="-122"/>
                <a:cs typeface="MiSans" pitchFamily="34" charset="-120"/>
              </a:rPr>
              <a:t>Specificity</a:t>
            </a:r>
            <a:endParaRPr lang="en-US" sz="1600" dirty="0"/>
          </a:p>
        </p:txBody>
      </p:sp>
      <p:sp>
        <p:nvSpPr>
          <p:cNvPr id="13" name="Text 7"/>
          <p:cNvSpPr/>
          <p:nvPr/>
        </p:nvSpPr>
        <p:spPr>
          <a:xfrm>
            <a:off x="6111875" y="1984375"/>
            <a:ext cx="537464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Always be specific with prompts, using clear nouns, active verbs, and measurable outcomes. This reduces ambiguity and improves response quality.</a:t>
            </a:r>
            <a:endParaRPr lang="en-US" sz="1600" dirty="0"/>
          </a:p>
        </p:txBody>
      </p:sp>
      <p:sp>
        <p:nvSpPr>
          <p:cNvPr id="14" name="Text 8"/>
          <p:cNvSpPr/>
          <p:nvPr/>
        </p:nvSpPr>
        <p:spPr>
          <a:xfrm>
            <a:off x="1043940" y="4231640"/>
            <a:ext cx="5830570" cy="306784"/>
          </a:xfrm>
          <a:prstGeom prst="rect">
            <a:avLst/>
          </a:prstGeom>
          <a:noFill/>
          <a:ln/>
        </p:spPr>
        <p:txBody>
          <a:bodyPr wrap="square" lIns="0" tIns="0" rIns="0" bIns="0" rtlCol="0" anchor="t">
            <a:spAutoFit/>
          </a:bodyPr>
          <a:lstStyle/>
          <a:p>
            <a:pPr>
              <a:lnSpc>
                <a:spcPct val="100000"/>
              </a:lnSpc>
            </a:pPr>
            <a:r>
              <a:rPr lang="en-US" sz="2000" b="1" dirty="0">
                <a:solidFill>
                  <a:srgbClr val="252525"/>
                </a:solidFill>
                <a:latin typeface="MiSans" pitchFamily="34" charset="0"/>
                <a:ea typeface="MiSans" pitchFamily="34" charset="-122"/>
                <a:cs typeface="MiSans" pitchFamily="34" charset="-120"/>
              </a:rPr>
              <a:t>Before-After Comparison</a:t>
            </a:r>
            <a:endParaRPr lang="en-US" sz="1600" dirty="0"/>
          </a:p>
        </p:txBody>
      </p:sp>
      <p:sp>
        <p:nvSpPr>
          <p:cNvPr id="15" name="Text 9"/>
          <p:cNvSpPr/>
          <p:nvPr/>
        </p:nvSpPr>
        <p:spPr>
          <a:xfrm>
            <a:off x="955675" y="4668520"/>
            <a:ext cx="537464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Compare vague and precise prompts to see the impact. Vague prompts often result in generic answers, while precise prompts deliver targeted, useful responses.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1D31E2"/>
        </a:solidFill>
        <a:effectLst/>
      </p:bgPr>
    </p:bg>
    <p:spTree>
      <p:nvGrpSpPr>
        <p:cNvPr id="1" name=""/>
        <p:cNvGrpSpPr/>
        <p:nvPr/>
      </p:nvGrpSpPr>
      <p:grpSpPr>
        <a:xfrm>
          <a:off x="0" y="0"/>
          <a:ext cx="0" cy="0"/>
          <a:chOff x="0" y="0"/>
          <a:chExt cx="0" cy="0"/>
        </a:xfrm>
      </p:grpSpPr>
      <p:sp>
        <p:nvSpPr>
          <p:cNvPr id="2" name="Text 0"/>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3" name="Text 1"/>
          <p:cNvSpPr/>
          <p:nvPr/>
        </p:nvSpPr>
        <p:spPr>
          <a:xfrm>
            <a:off x="519430" y="4910455"/>
            <a:ext cx="3778885" cy="15062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Context Examples First</a:t>
            </a:r>
            <a:endParaRPr lang="en-US" sz="1600" dirty="0"/>
          </a:p>
        </p:txBody>
      </p:sp>
      <p:pic>
        <p:nvPicPr>
          <p:cNvPr id="4" name="Image 0" descr="https://kimi-img.moonshot.cn/pub/slides/slides_tmpl/image/25-08-27-20:07:30-d2nfa0h8bjvh7rlj0fqg.png"/>
          <p:cNvPicPr>
            <a:picLocks noChangeAspect="1"/>
          </p:cNvPicPr>
          <p:nvPr/>
        </p:nvPicPr>
        <p:blipFill>
          <a:blip r:embed="rId3"/>
          <a:srcRect/>
          <a:stretch/>
        </p:blipFill>
        <p:spPr>
          <a:xfrm>
            <a:off x="4293870" y="906780"/>
            <a:ext cx="845820" cy="845820"/>
          </a:xfrm>
          <a:prstGeom prst="rect">
            <a:avLst/>
          </a:prstGeom>
        </p:spPr>
      </p:pic>
      <p:pic>
        <p:nvPicPr>
          <p:cNvPr id="5" name="Image 1" descr="https://kimi-img.moonshot.cn/pub/slides/slides_tmpl/image/25-08-27-20:07:30-d2nfa0h8bjvh7rlj0fqg.png"/>
          <p:cNvPicPr>
            <a:picLocks noChangeAspect="1"/>
          </p:cNvPicPr>
          <p:nvPr/>
        </p:nvPicPr>
        <p:blipFill>
          <a:blip r:embed="rId3"/>
          <a:srcRect/>
          <a:stretch/>
        </p:blipFill>
        <p:spPr>
          <a:xfrm>
            <a:off x="4697095" y="2893060"/>
            <a:ext cx="845820" cy="845820"/>
          </a:xfrm>
          <a:prstGeom prst="rect">
            <a:avLst/>
          </a:prstGeom>
        </p:spPr>
      </p:pic>
      <p:pic>
        <p:nvPicPr>
          <p:cNvPr id="6" name="Image 2" descr="https://kimi-img.moonshot.cn/pub/slides/slides_tmpl/image/25-08-27-20:07:30-d2nfa0h8bjvh7rlj0fqg.png"/>
          <p:cNvPicPr>
            <a:picLocks noChangeAspect="1"/>
          </p:cNvPicPr>
          <p:nvPr/>
        </p:nvPicPr>
        <p:blipFill>
          <a:blip r:embed="rId3"/>
          <a:srcRect/>
          <a:stretch/>
        </p:blipFill>
        <p:spPr>
          <a:xfrm>
            <a:off x="4389755" y="5046345"/>
            <a:ext cx="845820" cy="845820"/>
          </a:xfrm>
          <a:prstGeom prst="rect">
            <a:avLst/>
          </a:prstGeom>
        </p:spPr>
      </p:pic>
      <p:pic>
        <p:nvPicPr>
          <p:cNvPr id="7" name="Image 3" descr="https://kimi-img.moonshot.cn/pub/slides/slides_tmpl/image/25-08-27-20:07:30-d2nfa0h8bjvh7rlj0fv0.png"/>
          <p:cNvPicPr>
            <a:picLocks noChangeAspect="1"/>
          </p:cNvPicPr>
          <p:nvPr/>
        </p:nvPicPr>
        <p:blipFill>
          <a:blip r:embed="rId4"/>
          <a:stretch>
            <a:fillRect/>
          </a:stretch>
        </p:blipFill>
        <p:spPr>
          <a:xfrm>
            <a:off x="4864100" y="3870325"/>
            <a:ext cx="6983730" cy="524510"/>
          </a:xfrm>
          <a:prstGeom prst="rect">
            <a:avLst/>
          </a:prstGeom>
        </p:spPr>
      </p:pic>
      <p:pic>
        <p:nvPicPr>
          <p:cNvPr id="8" name="Image 4" descr="https://kimi-img.moonshot.cn/pub/slides/slides_tmpl/image/25-08-27-20:07:30-d2nfa0h8bjvh7rlj0fv0.png"/>
          <p:cNvPicPr>
            <a:picLocks noChangeAspect="1"/>
          </p:cNvPicPr>
          <p:nvPr/>
        </p:nvPicPr>
        <p:blipFill>
          <a:blip r:embed="rId4"/>
          <a:stretch>
            <a:fillRect/>
          </a:stretch>
        </p:blipFill>
        <p:spPr>
          <a:xfrm>
            <a:off x="4697095" y="1848485"/>
            <a:ext cx="6983730" cy="524510"/>
          </a:xfrm>
          <a:prstGeom prst="rect">
            <a:avLst/>
          </a:prstGeom>
        </p:spPr>
      </p:pic>
      <p:pic>
        <p:nvPicPr>
          <p:cNvPr id="9" name="Image 5" descr="https://kimi-img.moonshot.cn/pub/slides/slides_tmpl/image/25-08-27-20:07:30-d2nfa0h8bjvh7rlj0fv0.png"/>
          <p:cNvPicPr>
            <a:picLocks noChangeAspect="1"/>
          </p:cNvPicPr>
          <p:nvPr/>
        </p:nvPicPr>
        <p:blipFill>
          <a:blip r:embed="rId4"/>
          <a:stretch>
            <a:fillRect/>
          </a:stretch>
        </p:blipFill>
        <p:spPr>
          <a:xfrm>
            <a:off x="4806950" y="5892165"/>
            <a:ext cx="6983730" cy="524510"/>
          </a:xfrm>
          <a:prstGeom prst="rect">
            <a:avLst/>
          </a:prstGeom>
        </p:spPr>
      </p:pic>
      <p:pic>
        <p:nvPicPr>
          <p:cNvPr id="10" name="Image 6" descr="https://kimi-img.moonshot.cn/pub/slides/slides_tmpl/image/25-08-27-20:07:28-d2nfa018bjvh7rlj0f8g.png"/>
          <p:cNvPicPr>
            <a:picLocks noChangeAspect="1"/>
          </p:cNvPicPr>
          <p:nvPr/>
        </p:nvPicPr>
        <p:blipFill>
          <a:blip r:embed="rId5"/>
          <a:stretch>
            <a:fillRect/>
          </a:stretch>
        </p:blipFill>
        <p:spPr>
          <a:xfrm>
            <a:off x="854710" y="1093470"/>
            <a:ext cx="2865755" cy="3515360"/>
          </a:xfrm>
          <a:prstGeom prst="rect">
            <a:avLst/>
          </a:prstGeom>
        </p:spPr>
      </p:pic>
      <p:sp>
        <p:nvSpPr>
          <p:cNvPr id="11" name="Shape 2"/>
          <p:cNvSpPr/>
          <p:nvPr/>
        </p:nvSpPr>
        <p:spPr>
          <a:xfrm>
            <a:off x="4403408" y="1042035"/>
            <a:ext cx="626745" cy="543560"/>
          </a:xfrm>
          <a:prstGeom prst="rect">
            <a:avLst/>
          </a:prstGeom>
          <a:solidFill>
            <a:srgbClr val="000000">
              <a:alpha val="0"/>
            </a:srgbClr>
          </a:solidFill>
          <a:ln/>
        </p:spPr>
      </p:sp>
      <p:sp>
        <p:nvSpPr>
          <p:cNvPr id="12" name="Text 3"/>
          <p:cNvSpPr/>
          <p:nvPr/>
        </p:nvSpPr>
        <p:spPr>
          <a:xfrm>
            <a:off x="4403408" y="1042035"/>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01</a:t>
            </a:r>
            <a:endParaRPr lang="en-US" sz="1600" dirty="0"/>
          </a:p>
        </p:txBody>
      </p:sp>
      <p:sp>
        <p:nvSpPr>
          <p:cNvPr id="13" name="Text 4"/>
          <p:cNvSpPr/>
          <p:nvPr/>
        </p:nvSpPr>
        <p:spPr>
          <a:xfrm>
            <a:off x="5326580" y="646664"/>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Leading with Context</a:t>
            </a:r>
            <a:endParaRPr lang="en-US" sz="1600" dirty="0"/>
          </a:p>
        </p:txBody>
      </p:sp>
      <p:sp>
        <p:nvSpPr>
          <p:cNvPr id="14" name="Text 5"/>
          <p:cNvSpPr/>
          <p:nvPr/>
        </p:nvSpPr>
        <p:spPr>
          <a:xfrm>
            <a:off x="5235575" y="1046480"/>
            <a:ext cx="6240780" cy="502642"/>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Start prompts with relevant background and sample outputs to guide the AI's response style and depth, ensuring alignment with user expectations.</a:t>
            </a:r>
            <a:endParaRPr lang="en-US" sz="1600" dirty="0"/>
          </a:p>
        </p:txBody>
      </p:sp>
      <p:sp>
        <p:nvSpPr>
          <p:cNvPr id="15" name="Shape 6"/>
          <p:cNvSpPr/>
          <p:nvPr/>
        </p:nvSpPr>
        <p:spPr>
          <a:xfrm>
            <a:off x="4806633" y="3028315"/>
            <a:ext cx="626745" cy="543560"/>
          </a:xfrm>
          <a:prstGeom prst="rect">
            <a:avLst/>
          </a:prstGeom>
          <a:solidFill>
            <a:srgbClr val="000000">
              <a:alpha val="0"/>
            </a:srgbClr>
          </a:solidFill>
          <a:ln/>
        </p:spPr>
      </p:sp>
      <p:sp>
        <p:nvSpPr>
          <p:cNvPr id="16" name="Text 7"/>
          <p:cNvSpPr/>
          <p:nvPr/>
        </p:nvSpPr>
        <p:spPr>
          <a:xfrm>
            <a:off x="4806633" y="3028315"/>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02</a:t>
            </a:r>
            <a:endParaRPr lang="en-US" sz="1600" dirty="0"/>
          </a:p>
        </p:txBody>
      </p:sp>
      <p:sp>
        <p:nvSpPr>
          <p:cNvPr id="17" name="Text 8"/>
          <p:cNvSpPr/>
          <p:nvPr/>
        </p:nvSpPr>
        <p:spPr>
          <a:xfrm>
            <a:off x="5705189" y="2719192"/>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Reducing Cleanup</a:t>
            </a:r>
            <a:endParaRPr lang="en-US" sz="1600" dirty="0"/>
          </a:p>
        </p:txBody>
      </p:sp>
      <p:sp>
        <p:nvSpPr>
          <p:cNvPr id="18" name="Text 9"/>
          <p:cNvSpPr/>
          <p:nvPr/>
        </p:nvSpPr>
        <p:spPr>
          <a:xfrm>
            <a:off x="5613905" y="3113771"/>
            <a:ext cx="5828116" cy="502642"/>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Front-loading constraints and examples reduces the need for post-processing, saving time and effort in high-pressure workflows.</a:t>
            </a:r>
            <a:endParaRPr lang="en-US" sz="1600" dirty="0"/>
          </a:p>
        </p:txBody>
      </p:sp>
      <p:sp>
        <p:nvSpPr>
          <p:cNvPr id="19" name="Shape 10"/>
          <p:cNvSpPr/>
          <p:nvPr/>
        </p:nvSpPr>
        <p:spPr>
          <a:xfrm>
            <a:off x="4499293" y="5181600"/>
            <a:ext cx="626745" cy="543560"/>
          </a:xfrm>
          <a:prstGeom prst="rect">
            <a:avLst/>
          </a:prstGeom>
          <a:solidFill>
            <a:srgbClr val="000000">
              <a:alpha val="0"/>
            </a:srgbClr>
          </a:solidFill>
          <a:ln/>
        </p:spPr>
      </p:sp>
      <p:sp>
        <p:nvSpPr>
          <p:cNvPr id="20" name="Text 11"/>
          <p:cNvSpPr/>
          <p:nvPr/>
        </p:nvSpPr>
        <p:spPr>
          <a:xfrm>
            <a:off x="4499293" y="5181600"/>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03</a:t>
            </a:r>
            <a:endParaRPr lang="en-US" sz="1600" dirty="0"/>
          </a:p>
        </p:txBody>
      </p:sp>
      <p:sp>
        <p:nvSpPr>
          <p:cNvPr id="21" name="Text 12"/>
          <p:cNvSpPr/>
          <p:nvPr/>
        </p:nvSpPr>
        <p:spPr>
          <a:xfrm>
            <a:off x="5326580" y="4808790"/>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Client Reports</a:t>
            </a:r>
            <a:endParaRPr lang="en-US" sz="1600" dirty="0"/>
          </a:p>
        </p:txBody>
      </p:sp>
      <p:sp>
        <p:nvSpPr>
          <p:cNvPr id="22" name="Text 13"/>
          <p:cNvSpPr/>
          <p:nvPr/>
        </p:nvSpPr>
        <p:spPr>
          <a:xfrm>
            <a:off x="5235575" y="5194935"/>
            <a:ext cx="6035040" cy="502642"/>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In tasks like client reports or support tickets, providing context ensures the AI delivers accurate, relevant information on the first attempt.</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f80.png"/>
          <p:cNvPicPr>
            <a:picLocks noChangeAspect="1"/>
          </p:cNvPicPr>
          <p:nvPr/>
        </p:nvPicPr>
        <p:blipFill>
          <a:blip r:embed="rId3"/>
          <a:stretch>
            <a:fillRect/>
          </a:stretch>
        </p:blipFill>
        <p:spPr>
          <a:xfrm rot="16500000">
            <a:off x="6075680" y="543560"/>
            <a:ext cx="4027170" cy="6044565"/>
          </a:xfrm>
          <a:prstGeom prst="rect">
            <a:avLst/>
          </a:prstGeom>
        </p:spPr>
      </p:pic>
      <p:sp>
        <p:nvSpPr>
          <p:cNvPr id="3" name="Text 0"/>
          <p:cNvSpPr/>
          <p:nvPr/>
        </p:nvSpPr>
        <p:spPr>
          <a:xfrm>
            <a:off x="628650" y="802640"/>
            <a:ext cx="9450070" cy="128651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Test Refine Standardise</a:t>
            </a:r>
            <a:endParaRPr lang="en-US" sz="1600" dirty="0"/>
          </a:p>
        </p:txBody>
      </p:sp>
      <p:pic>
        <p:nvPicPr>
          <p:cNvPr id="4" name="Image 1" descr="https://kimi-img.moonshot.cn/pub/slides/slides_tmpl/image/25-08-27-20:07:28-d2nfa018bjvh7rlj0f7g.png"/>
          <p:cNvPicPr>
            <a:picLocks noChangeAspect="1"/>
          </p:cNvPicPr>
          <p:nvPr/>
        </p:nvPicPr>
        <p:blipFill>
          <a:blip r:embed="rId4"/>
          <a:stretch>
            <a:fillRect/>
          </a:stretch>
        </p:blipFill>
        <p:spPr>
          <a:xfrm>
            <a:off x="10246360" y="547370"/>
            <a:ext cx="1029335" cy="886460"/>
          </a:xfrm>
          <a:prstGeom prst="rect">
            <a:avLst/>
          </a:prstGeom>
        </p:spPr>
      </p:pic>
      <p:pic>
        <p:nvPicPr>
          <p:cNvPr id="5" name="Image 2" descr="https://kimi-img.moonshot.cn/pub/slides/slides_tmpl/image/25-08-27-20:07:28-d2nfa018bjvh7rlj0f40.png"/>
          <p:cNvPicPr>
            <a:picLocks noChangeAspect="1"/>
          </p:cNvPicPr>
          <p:nvPr/>
        </p:nvPicPr>
        <p:blipFill>
          <a:blip r:embed="rId5"/>
          <a:stretch>
            <a:fillRect/>
          </a:stretch>
        </p:blipFill>
        <p:spPr>
          <a:xfrm>
            <a:off x="0" y="5636260"/>
            <a:ext cx="1536700" cy="1210310"/>
          </a:xfrm>
          <a:prstGeom prst="rect">
            <a:avLst/>
          </a:prstGeom>
        </p:spPr>
      </p:pic>
      <p:pic>
        <p:nvPicPr>
          <p:cNvPr id="6" name="Image 3" descr="https://kimi-img.moonshot.cn/pub/slides/slides_tmpl/image/25-08-27-20:07:29-d2nfa098bjvh7rlj0f9g.png"/>
          <p:cNvPicPr>
            <a:picLocks noChangeAspect="1"/>
          </p:cNvPicPr>
          <p:nvPr/>
        </p:nvPicPr>
        <p:blipFill>
          <a:blip r:embed="rId6"/>
          <a:srcRect l="663" r="663"/>
          <a:stretch/>
        </p:blipFill>
        <p:spPr>
          <a:xfrm>
            <a:off x="1938020" y="2089150"/>
            <a:ext cx="2474595" cy="4063365"/>
          </a:xfrm>
          <a:prstGeom prst="rect">
            <a:avLst/>
          </a:prstGeom>
        </p:spPr>
      </p:pic>
      <p:sp>
        <p:nvSpPr>
          <p:cNvPr id="7" name="Text 1"/>
          <p:cNvSpPr/>
          <p:nvPr/>
        </p:nvSpPr>
        <p:spPr>
          <a:xfrm>
            <a:off x="6043930" y="2465705"/>
            <a:ext cx="3790950"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Versioning Prompts</a:t>
            </a:r>
            <a:endParaRPr lang="en-US" sz="1600" dirty="0"/>
          </a:p>
        </p:txBody>
      </p:sp>
      <p:sp>
        <p:nvSpPr>
          <p:cNvPr id="8" name="Text 2"/>
          <p:cNvSpPr/>
          <p:nvPr/>
        </p:nvSpPr>
        <p:spPr>
          <a:xfrm>
            <a:off x="5979160" y="2843530"/>
            <a:ext cx="4492625" cy="1847215"/>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Save different versions of prompts with annotations on changes and improvements. This builds a library of effective prompts for future use.</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Live Applications</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06</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kg.png"/>
          <p:cNvPicPr>
            <a:picLocks noChangeAspect="1"/>
          </p:cNvPicPr>
          <p:nvPr/>
        </p:nvPicPr>
        <p:blipFill>
          <a:blip r:embed="rId3"/>
          <a:stretch>
            <a:fillRect/>
          </a:stretch>
        </p:blipFill>
        <p:spPr>
          <a:xfrm>
            <a:off x="-1270" y="1715770"/>
            <a:ext cx="12352020" cy="3922395"/>
          </a:xfrm>
          <a:prstGeom prst="rect">
            <a:avLst/>
          </a:prstGeom>
        </p:spPr>
      </p:pic>
      <p:sp>
        <p:nvSpPr>
          <p:cNvPr id="3" name="Text 0"/>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4" name="Shape 1"/>
          <p:cNvSpPr/>
          <p:nvPr/>
        </p:nvSpPr>
        <p:spPr>
          <a:xfrm flipH="1">
            <a:off x="11314843" y="981848"/>
            <a:ext cx="77797" cy="72000"/>
          </a:xfrm>
          <a:prstGeom prst="ellipse">
            <a:avLst/>
          </a:prstGeom>
          <a:solidFill>
            <a:srgbClr val="FFFFFF"/>
          </a:solidFill>
          <a:ln/>
        </p:spPr>
      </p:sp>
      <p:sp>
        <p:nvSpPr>
          <p:cNvPr id="5" name="Text 2"/>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flipH="1">
            <a:off x="11186668" y="981848"/>
            <a:ext cx="77797" cy="72000"/>
          </a:xfrm>
          <a:prstGeom prst="ellipse">
            <a:avLst/>
          </a:prstGeom>
          <a:solidFill>
            <a:srgbClr val="FFFFFF">
              <a:alpha val="56471"/>
            </a:srgbClr>
          </a:solidFill>
          <a:ln/>
        </p:spPr>
      </p:sp>
      <p:sp>
        <p:nvSpPr>
          <p:cNvPr id="7" name="Text 4"/>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flipH="1">
            <a:off x="11055654" y="981848"/>
            <a:ext cx="77797" cy="72000"/>
          </a:xfrm>
          <a:prstGeom prst="ellipse">
            <a:avLst/>
          </a:prstGeom>
          <a:solidFill>
            <a:srgbClr val="FFFFFF"/>
          </a:solidFill>
          <a:ln/>
        </p:spPr>
      </p:sp>
      <p:sp>
        <p:nvSpPr>
          <p:cNvPr id="9" name="Text 6"/>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H="1">
            <a:off x="10924640" y="981848"/>
            <a:ext cx="77797" cy="72000"/>
          </a:xfrm>
          <a:prstGeom prst="ellipse">
            <a:avLst/>
          </a:prstGeom>
          <a:solidFill>
            <a:srgbClr val="FFFFFF">
              <a:alpha val="56471"/>
            </a:srgbClr>
          </a:solidFill>
          <a:ln/>
        </p:spPr>
      </p:sp>
      <p:sp>
        <p:nvSpPr>
          <p:cNvPr id="11" name="Text 8"/>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542290" y="882650"/>
            <a:ext cx="979106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Creative Writing Sprint</a:t>
            </a:r>
            <a:endParaRPr lang="en-US" sz="1600" dirty="0"/>
          </a:p>
        </p:txBody>
      </p:sp>
      <p:pic>
        <p:nvPicPr>
          <p:cNvPr id="13" name="Image 1" descr="https://kimi-img.moonshot.cn/pub/slides/slides_tmpl/image/25-08-27-20:07:28-d2nfa018bjvh7rlj0f10.png"/>
          <p:cNvPicPr>
            <a:picLocks noChangeAspect="1"/>
          </p:cNvPicPr>
          <p:nvPr/>
        </p:nvPicPr>
        <p:blipFill>
          <a:blip r:embed="rId4"/>
          <a:stretch>
            <a:fillRect/>
          </a:stretch>
        </p:blipFill>
        <p:spPr>
          <a:xfrm>
            <a:off x="1401445" y="2090420"/>
            <a:ext cx="887095" cy="887095"/>
          </a:xfrm>
          <a:prstGeom prst="rect">
            <a:avLst/>
          </a:prstGeom>
        </p:spPr>
      </p:pic>
      <p:pic>
        <p:nvPicPr>
          <p:cNvPr id="14" name="Image 2" descr="https://kimi-img.moonshot.cn/pub/slides/slides_tmpl/image/25-08-27-20:07:28-d2nfa018bjvh7rlj0f10.png"/>
          <p:cNvPicPr>
            <a:picLocks noChangeAspect="1"/>
          </p:cNvPicPr>
          <p:nvPr/>
        </p:nvPicPr>
        <p:blipFill>
          <a:blip r:embed="rId4"/>
          <a:stretch>
            <a:fillRect/>
          </a:stretch>
        </p:blipFill>
        <p:spPr>
          <a:xfrm>
            <a:off x="3307080" y="3885565"/>
            <a:ext cx="887095" cy="887095"/>
          </a:xfrm>
          <a:prstGeom prst="rect">
            <a:avLst/>
          </a:prstGeom>
        </p:spPr>
      </p:pic>
      <p:sp>
        <p:nvSpPr>
          <p:cNvPr id="15" name="Shape 10"/>
          <p:cNvSpPr/>
          <p:nvPr/>
        </p:nvSpPr>
        <p:spPr>
          <a:xfrm>
            <a:off x="1518740" y="2263982"/>
            <a:ext cx="652471" cy="541020"/>
          </a:xfrm>
          <a:prstGeom prst="rect">
            <a:avLst/>
          </a:prstGeom>
          <a:solidFill>
            <a:srgbClr val="000000">
              <a:alpha val="0"/>
            </a:srgbClr>
          </a:solidFill>
          <a:ln/>
        </p:spPr>
      </p:sp>
      <p:sp>
        <p:nvSpPr>
          <p:cNvPr id="16" name="Text 11"/>
          <p:cNvSpPr/>
          <p:nvPr/>
        </p:nvSpPr>
        <p:spPr>
          <a:xfrm>
            <a:off x="1518740" y="2263982"/>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7" name="Text 12"/>
          <p:cNvSpPr/>
          <p:nvPr/>
        </p:nvSpPr>
        <p:spPr>
          <a:xfrm>
            <a:off x="2375535" y="2090420"/>
            <a:ext cx="6224270"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Micro-Story Refinement</a:t>
            </a:r>
            <a:endParaRPr lang="en-US" sz="1600" dirty="0"/>
          </a:p>
        </p:txBody>
      </p:sp>
      <p:sp>
        <p:nvSpPr>
          <p:cNvPr id="18" name="Text 13"/>
          <p:cNvSpPr/>
          <p:nvPr/>
        </p:nvSpPr>
        <p:spPr>
          <a:xfrm>
            <a:off x="2288540" y="2383155"/>
            <a:ext cx="742251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1D31E2"/>
                </a:solidFill>
                <a:latin typeface="MiSans" pitchFamily="34" charset="0"/>
                <a:ea typeface="MiSans" pitchFamily="34" charset="-122"/>
                <a:cs typeface="MiSans" pitchFamily="34" charset="-120"/>
              </a:rPr>
              <a:t>Demonstrate refining a 50-word horror micro-story through added mood, pacing, and twist constraints, showcasing how layering enhances narrative quality.</a:t>
            </a:r>
            <a:endParaRPr lang="en-US" sz="1600" dirty="0"/>
          </a:p>
        </p:txBody>
      </p:sp>
      <p:sp>
        <p:nvSpPr>
          <p:cNvPr id="19" name="Shape 14"/>
          <p:cNvSpPr/>
          <p:nvPr/>
        </p:nvSpPr>
        <p:spPr>
          <a:xfrm>
            <a:off x="3424375" y="4059127"/>
            <a:ext cx="652471" cy="541020"/>
          </a:xfrm>
          <a:prstGeom prst="rect">
            <a:avLst/>
          </a:prstGeom>
          <a:solidFill>
            <a:srgbClr val="000000">
              <a:alpha val="0"/>
            </a:srgbClr>
          </a:solidFill>
          <a:ln/>
        </p:spPr>
      </p:sp>
      <p:sp>
        <p:nvSpPr>
          <p:cNvPr id="20" name="Text 15"/>
          <p:cNvSpPr/>
          <p:nvPr/>
        </p:nvSpPr>
        <p:spPr>
          <a:xfrm>
            <a:off x="3424375" y="4059127"/>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21" name="Text 16"/>
          <p:cNvSpPr/>
          <p:nvPr/>
        </p:nvSpPr>
        <p:spPr>
          <a:xfrm>
            <a:off x="4295775" y="3885565"/>
            <a:ext cx="5558790"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Transferability</a:t>
            </a:r>
            <a:endParaRPr lang="en-US" sz="1600" dirty="0"/>
          </a:p>
        </p:txBody>
      </p:sp>
      <p:sp>
        <p:nvSpPr>
          <p:cNvPr id="22" name="Text 17"/>
          <p:cNvSpPr/>
          <p:nvPr/>
        </p:nvSpPr>
        <p:spPr>
          <a:xfrm>
            <a:off x="4194175" y="4178935"/>
            <a:ext cx="733552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1D31E2"/>
                </a:solidFill>
                <a:latin typeface="MiSans" pitchFamily="34" charset="0"/>
                <a:ea typeface="MiSans" pitchFamily="34" charset="-122"/>
                <a:cs typeface="MiSans" pitchFamily="34" charset="-120"/>
              </a:rPr>
              <a:t>Show how the same technique can be applied to blogs, ads, and scripts, proving the versatility of prompt engineering across creative writing tasks.</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ug.png"/>
          <p:cNvPicPr>
            <a:picLocks noChangeAspect="1"/>
          </p:cNvPicPr>
          <p:nvPr/>
        </p:nvPicPr>
        <p:blipFill>
          <a:blip r:embed="rId3"/>
          <a:srcRect t="6" b="6"/>
          <a:stretch/>
        </p:blipFill>
        <p:spPr>
          <a:xfrm>
            <a:off x="312420" y="1460500"/>
            <a:ext cx="11003280" cy="1663065"/>
          </a:xfrm>
          <a:prstGeom prst="rect">
            <a:avLst/>
          </a:prstGeom>
        </p:spPr>
      </p:pic>
      <p:sp>
        <p:nvSpPr>
          <p:cNvPr id="3" name="Text 0"/>
          <p:cNvSpPr/>
          <p:nvPr/>
        </p:nvSpPr>
        <p:spPr>
          <a:xfrm>
            <a:off x="542290" y="710565"/>
            <a:ext cx="923734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Data Insight Extraction</a:t>
            </a:r>
            <a:endParaRPr lang="en-US" sz="1600" dirty="0"/>
          </a:p>
        </p:txBody>
      </p:sp>
      <p:pic>
        <p:nvPicPr>
          <p:cNvPr id="4" name="Image 1" descr="https://kimi-img.moonshot.cn/pub/slides/slides_tmpl/image/25-08-27-20:07:30-d2nfa0h8bjvh7rlj0ftg.png"/>
          <p:cNvPicPr>
            <a:picLocks noChangeAspect="1"/>
          </p:cNvPicPr>
          <p:nvPr/>
        </p:nvPicPr>
        <p:blipFill>
          <a:blip r:embed="rId4"/>
          <a:srcRect/>
          <a:stretch/>
        </p:blipFill>
        <p:spPr>
          <a:xfrm>
            <a:off x="2212182" y="2675890"/>
            <a:ext cx="737235" cy="737235"/>
          </a:xfrm>
          <a:prstGeom prst="rect">
            <a:avLst/>
          </a:prstGeom>
        </p:spPr>
      </p:pic>
      <p:pic>
        <p:nvPicPr>
          <p:cNvPr id="5" name="Image 2" descr="https://kimi-img.moonshot.cn/pub/slides/slides_tmpl/image/25-08-27-20:07:30-d2nfa0h8bjvh7rlj0ftg.png"/>
          <p:cNvPicPr>
            <a:picLocks noChangeAspect="1"/>
          </p:cNvPicPr>
          <p:nvPr/>
        </p:nvPicPr>
        <p:blipFill>
          <a:blip r:embed="rId4"/>
          <a:srcRect/>
          <a:stretch/>
        </p:blipFill>
        <p:spPr>
          <a:xfrm>
            <a:off x="5727542" y="1790065"/>
            <a:ext cx="737235" cy="737235"/>
          </a:xfrm>
          <a:prstGeom prst="rect">
            <a:avLst/>
          </a:prstGeom>
        </p:spPr>
      </p:pic>
      <p:pic>
        <p:nvPicPr>
          <p:cNvPr id="6" name="Image 3" descr="https://kimi-img.moonshot.cn/pub/slides/slides_tmpl/image/25-08-27-20:07:30-d2nfa0h8bjvh7rlj0ftg.png"/>
          <p:cNvPicPr>
            <a:picLocks noChangeAspect="1"/>
          </p:cNvPicPr>
          <p:nvPr/>
        </p:nvPicPr>
        <p:blipFill>
          <a:blip r:embed="rId4"/>
          <a:srcRect/>
          <a:stretch/>
        </p:blipFill>
        <p:spPr>
          <a:xfrm>
            <a:off x="9416892" y="1052830"/>
            <a:ext cx="737235" cy="737235"/>
          </a:xfrm>
          <a:prstGeom prst="rect">
            <a:avLst/>
          </a:prstGeom>
        </p:spPr>
      </p:pic>
      <p:pic>
        <p:nvPicPr>
          <p:cNvPr id="7" name="Image 4" descr="https://kimi-img.moonshot.cn/pub/slides/slides_tmpl/image/25-08-27-20:07:29-d2nfa098bjvh7rlj0fj0.png"/>
          <p:cNvPicPr>
            <a:picLocks noChangeAspect="1"/>
          </p:cNvPicPr>
          <p:nvPr/>
        </p:nvPicPr>
        <p:blipFill>
          <a:blip r:embed="rId5"/>
          <a:stretch>
            <a:fillRect/>
          </a:stretch>
        </p:blipFill>
        <p:spPr>
          <a:xfrm rot="13260000">
            <a:off x="7522845" y="313690"/>
            <a:ext cx="856615" cy="1282700"/>
          </a:xfrm>
          <a:prstGeom prst="rect">
            <a:avLst/>
          </a:prstGeom>
        </p:spPr>
      </p:pic>
      <p:pic>
        <p:nvPicPr>
          <p:cNvPr id="8" name="Image 5" descr="https://kimi-img.moonshot.cn/pub/slides/slides_tmpl/image/25-08-27-20:07:29-d2nfa098bjvh7rlj0fi0.png"/>
          <p:cNvPicPr>
            <a:picLocks noChangeAspect="1"/>
          </p:cNvPicPr>
          <p:nvPr/>
        </p:nvPicPr>
        <p:blipFill>
          <a:blip r:embed="rId6"/>
          <a:stretch>
            <a:fillRect/>
          </a:stretch>
        </p:blipFill>
        <p:spPr>
          <a:xfrm>
            <a:off x="10409555" y="5147945"/>
            <a:ext cx="1177290" cy="1179830"/>
          </a:xfrm>
          <a:prstGeom prst="rect">
            <a:avLst/>
          </a:prstGeom>
        </p:spPr>
      </p:pic>
      <p:sp>
        <p:nvSpPr>
          <p:cNvPr id="9" name="Shape 1"/>
          <p:cNvSpPr/>
          <p:nvPr/>
        </p:nvSpPr>
        <p:spPr>
          <a:xfrm>
            <a:off x="2267427" y="2799715"/>
            <a:ext cx="626745" cy="543560"/>
          </a:xfrm>
          <a:prstGeom prst="rect">
            <a:avLst/>
          </a:prstGeom>
          <a:solidFill>
            <a:srgbClr val="000000">
              <a:alpha val="0"/>
            </a:srgbClr>
          </a:solidFill>
          <a:ln/>
        </p:spPr>
      </p:sp>
      <p:sp>
        <p:nvSpPr>
          <p:cNvPr id="10" name="Text 2"/>
          <p:cNvSpPr/>
          <p:nvPr/>
        </p:nvSpPr>
        <p:spPr>
          <a:xfrm>
            <a:off x="2267427" y="2799715"/>
            <a:ext cx="626745" cy="543560"/>
          </a:xfrm>
          <a:prstGeom prst="rect">
            <a:avLst/>
          </a:prstGeom>
          <a:noFill/>
          <a:ln/>
        </p:spPr>
        <p:txBody>
          <a:bodyPr wrap="square" lIns="0" tIns="0" rIns="0" bIns="0" rtlCol="0" anchor="t"/>
          <a:lstStyle/>
          <a:p>
            <a:pPr algn="ctr">
              <a:lnSpc>
                <a:spcPct val="110000"/>
              </a:lnSpc>
            </a:pPr>
            <a:r>
              <a:rPr lang="en-US" sz="2800" dirty="0">
                <a:solidFill>
                  <a:srgbClr val="1D31E2"/>
                </a:solidFill>
                <a:latin typeface="MiSans" pitchFamily="34" charset="0"/>
                <a:ea typeface="MiSans" pitchFamily="34" charset="-122"/>
                <a:cs typeface="MiSans" pitchFamily="34" charset="-120"/>
              </a:rPr>
              <a:t>01</a:t>
            </a:r>
            <a:endParaRPr lang="en-US" sz="1600" dirty="0"/>
          </a:p>
        </p:txBody>
      </p:sp>
      <p:sp>
        <p:nvSpPr>
          <p:cNvPr id="11" name="Text 3"/>
          <p:cNvSpPr/>
          <p:nvPr/>
        </p:nvSpPr>
        <p:spPr>
          <a:xfrm>
            <a:off x="980435" y="3572725"/>
            <a:ext cx="3145914" cy="284559"/>
          </a:xfrm>
          <a:prstGeom prst="rect">
            <a:avLst/>
          </a:prstGeom>
          <a:noFill/>
          <a:ln/>
        </p:spPr>
        <p:txBody>
          <a:bodyPr wrap="square" lIns="0" tIns="0" rIns="0" bIns="0" rtlCol="0" anchor="t">
            <a:spAutoFit/>
          </a:bodyPr>
          <a:lstStyle/>
          <a:p>
            <a:pPr algn="ctr">
              <a:lnSpc>
                <a:spcPct val="100000"/>
              </a:lnSpc>
            </a:pPr>
            <a:r>
              <a:rPr lang="en-US" sz="1800" b="1" dirty="0">
                <a:solidFill>
                  <a:srgbClr val="FFFFFF"/>
                </a:solidFill>
                <a:latin typeface="MiSans" pitchFamily="34" charset="0"/>
                <a:ea typeface="MiSans" pitchFamily="34" charset="-122"/>
                <a:cs typeface="MiSans" pitchFamily="34" charset="-120"/>
              </a:rPr>
              <a:t>Raw Data to Insights</a:t>
            </a:r>
            <a:endParaRPr lang="en-US" sz="1600" dirty="0"/>
          </a:p>
        </p:txBody>
      </p:sp>
      <p:sp>
        <p:nvSpPr>
          <p:cNvPr id="12" name="Text 4"/>
          <p:cNvSpPr/>
          <p:nvPr/>
        </p:nvSpPr>
        <p:spPr>
          <a:xfrm>
            <a:off x="900224" y="3869292"/>
            <a:ext cx="336088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Present a raw CSV snippet and craft prompts that clean, visualize, and narrate key trends, illustrating end-to-end value from chaotic data to actionable insights.</a:t>
            </a:r>
            <a:endParaRPr lang="en-US" sz="1600" dirty="0"/>
          </a:p>
        </p:txBody>
      </p:sp>
      <p:sp>
        <p:nvSpPr>
          <p:cNvPr id="13" name="Shape 5"/>
          <p:cNvSpPr/>
          <p:nvPr/>
        </p:nvSpPr>
        <p:spPr>
          <a:xfrm>
            <a:off x="5782787" y="1913890"/>
            <a:ext cx="626745" cy="543560"/>
          </a:xfrm>
          <a:prstGeom prst="rect">
            <a:avLst/>
          </a:prstGeom>
          <a:solidFill>
            <a:srgbClr val="000000">
              <a:alpha val="0"/>
            </a:srgbClr>
          </a:solidFill>
          <a:ln/>
        </p:spPr>
      </p:sp>
      <p:sp>
        <p:nvSpPr>
          <p:cNvPr id="14" name="Text 6"/>
          <p:cNvSpPr/>
          <p:nvPr/>
        </p:nvSpPr>
        <p:spPr>
          <a:xfrm>
            <a:off x="5782787" y="1913890"/>
            <a:ext cx="626745" cy="543560"/>
          </a:xfrm>
          <a:prstGeom prst="rect">
            <a:avLst/>
          </a:prstGeom>
          <a:noFill/>
          <a:ln/>
        </p:spPr>
        <p:txBody>
          <a:bodyPr wrap="square" lIns="0" tIns="0" rIns="0" bIns="0" rtlCol="0" anchor="t"/>
          <a:lstStyle/>
          <a:p>
            <a:pPr algn="ctr">
              <a:lnSpc>
                <a:spcPct val="110000"/>
              </a:lnSpc>
            </a:pPr>
            <a:r>
              <a:rPr lang="en-US" sz="2800" dirty="0">
                <a:solidFill>
                  <a:srgbClr val="1D31E2"/>
                </a:solidFill>
                <a:latin typeface="MiSans" pitchFamily="34" charset="0"/>
                <a:ea typeface="MiSans" pitchFamily="34" charset="-122"/>
                <a:cs typeface="MiSans" pitchFamily="34" charset="-120"/>
              </a:rPr>
              <a:t>02</a:t>
            </a:r>
            <a:endParaRPr lang="en-US" sz="1600" dirty="0"/>
          </a:p>
        </p:txBody>
      </p:sp>
      <p:sp>
        <p:nvSpPr>
          <p:cNvPr id="15" name="Text 7"/>
          <p:cNvSpPr/>
          <p:nvPr/>
        </p:nvSpPr>
        <p:spPr>
          <a:xfrm>
            <a:off x="4577208" y="2983412"/>
            <a:ext cx="3145915" cy="284559"/>
          </a:xfrm>
          <a:prstGeom prst="rect">
            <a:avLst/>
          </a:prstGeom>
          <a:noFill/>
          <a:ln/>
        </p:spPr>
        <p:txBody>
          <a:bodyPr wrap="square" lIns="0" tIns="0" rIns="0" bIns="0" rtlCol="0" anchor="t">
            <a:spAutoFit/>
          </a:bodyPr>
          <a:lstStyle/>
          <a:p>
            <a:pPr algn="ctr">
              <a:lnSpc>
                <a:spcPct val="100000"/>
              </a:lnSpc>
            </a:pPr>
            <a:r>
              <a:rPr lang="en-US" sz="1800" b="1" dirty="0">
                <a:solidFill>
                  <a:srgbClr val="FFFFFF"/>
                </a:solidFill>
                <a:latin typeface="MiSans" pitchFamily="34" charset="0"/>
                <a:ea typeface="MiSans" pitchFamily="34" charset="-122"/>
                <a:cs typeface="MiSans" pitchFamily="34" charset="-120"/>
              </a:rPr>
              <a:t>Boardroom-Ready</a:t>
            </a:r>
            <a:endParaRPr lang="en-US" sz="1600" dirty="0"/>
          </a:p>
        </p:txBody>
      </p:sp>
      <p:sp>
        <p:nvSpPr>
          <p:cNvPr id="16" name="Text 8"/>
          <p:cNvSpPr/>
          <p:nvPr/>
        </p:nvSpPr>
        <p:spPr>
          <a:xfrm>
            <a:off x="4482425" y="3267159"/>
            <a:ext cx="336088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Show how AI-generated insights can be delivered in a format ready for boardroom presentations, saving time and effort in data analysis.</a:t>
            </a:r>
            <a:endParaRPr lang="en-US" sz="1600" dirty="0"/>
          </a:p>
        </p:txBody>
      </p:sp>
      <p:sp>
        <p:nvSpPr>
          <p:cNvPr id="17" name="Shape 9"/>
          <p:cNvSpPr/>
          <p:nvPr/>
        </p:nvSpPr>
        <p:spPr>
          <a:xfrm>
            <a:off x="9472137" y="1176655"/>
            <a:ext cx="626745" cy="543560"/>
          </a:xfrm>
          <a:prstGeom prst="rect">
            <a:avLst/>
          </a:prstGeom>
          <a:solidFill>
            <a:srgbClr val="000000">
              <a:alpha val="0"/>
            </a:srgbClr>
          </a:solidFill>
          <a:ln/>
        </p:spPr>
      </p:sp>
      <p:sp>
        <p:nvSpPr>
          <p:cNvPr id="18" name="Text 10"/>
          <p:cNvSpPr/>
          <p:nvPr/>
        </p:nvSpPr>
        <p:spPr>
          <a:xfrm>
            <a:off x="9472137" y="1176655"/>
            <a:ext cx="626745" cy="543560"/>
          </a:xfrm>
          <a:prstGeom prst="rect">
            <a:avLst/>
          </a:prstGeom>
          <a:noFill/>
          <a:ln/>
        </p:spPr>
        <p:txBody>
          <a:bodyPr wrap="square" lIns="0" tIns="0" rIns="0" bIns="0" rtlCol="0" anchor="t"/>
          <a:lstStyle/>
          <a:p>
            <a:pPr algn="ctr">
              <a:lnSpc>
                <a:spcPct val="110000"/>
              </a:lnSpc>
            </a:pPr>
            <a:r>
              <a:rPr lang="en-US" sz="2800" dirty="0">
                <a:solidFill>
                  <a:srgbClr val="1D31E2"/>
                </a:solidFill>
                <a:latin typeface="MiSans" pitchFamily="34" charset="0"/>
                <a:ea typeface="MiSans" pitchFamily="34" charset="-122"/>
                <a:cs typeface="MiSans" pitchFamily="34" charset="-120"/>
              </a:rPr>
              <a:t>03</a:t>
            </a:r>
            <a:endParaRPr lang="en-US" sz="1600" dirty="0"/>
          </a:p>
        </p:txBody>
      </p:sp>
      <p:sp>
        <p:nvSpPr>
          <p:cNvPr id="19" name="Text 11"/>
          <p:cNvSpPr/>
          <p:nvPr/>
        </p:nvSpPr>
        <p:spPr>
          <a:xfrm>
            <a:off x="8202723" y="2538678"/>
            <a:ext cx="3177217" cy="284559"/>
          </a:xfrm>
          <a:prstGeom prst="rect">
            <a:avLst/>
          </a:prstGeom>
          <a:noFill/>
          <a:ln/>
        </p:spPr>
        <p:txBody>
          <a:bodyPr wrap="square" lIns="0" tIns="0" rIns="0" bIns="0" rtlCol="0" anchor="t">
            <a:spAutoFit/>
          </a:bodyPr>
          <a:lstStyle/>
          <a:p>
            <a:pPr algn="ctr">
              <a:lnSpc>
                <a:spcPct val="100000"/>
              </a:lnSpc>
            </a:pPr>
            <a:r>
              <a:rPr lang="en-US" sz="1800" b="1" dirty="0">
                <a:solidFill>
                  <a:srgbClr val="FFFFFF"/>
                </a:solidFill>
                <a:latin typeface="MiSans" pitchFamily="34" charset="0"/>
                <a:ea typeface="MiSans" pitchFamily="34" charset="-122"/>
                <a:cs typeface="MiSans" pitchFamily="34" charset="-120"/>
              </a:rPr>
              <a:t>No Coding Needed</a:t>
            </a:r>
            <a:endParaRPr lang="en-US" sz="1600" dirty="0"/>
          </a:p>
        </p:txBody>
      </p:sp>
      <p:sp>
        <p:nvSpPr>
          <p:cNvPr id="20" name="Text 12"/>
          <p:cNvSpPr/>
          <p:nvPr/>
        </p:nvSpPr>
        <p:spPr>
          <a:xfrm>
            <a:off x="8105303" y="2819048"/>
            <a:ext cx="336088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Highlight that the entire process can be done without leaving the chat window, making data analysis accessible to non-technical users.</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g40.png"/>
          <p:cNvPicPr>
            <a:picLocks noChangeAspect="1"/>
          </p:cNvPicPr>
          <p:nvPr/>
        </p:nvPicPr>
        <p:blipFill>
          <a:blip r:embed="rId3"/>
          <a:stretch>
            <a:fillRect/>
          </a:stretch>
        </p:blipFill>
        <p:spPr>
          <a:xfrm>
            <a:off x="8983345" y="1921510"/>
            <a:ext cx="2614930" cy="4438015"/>
          </a:xfrm>
          <a:prstGeom prst="rect">
            <a:avLst/>
          </a:prstGeom>
        </p:spPr>
      </p:pic>
      <p:pic>
        <p:nvPicPr>
          <p:cNvPr id="3" name="Image 1" descr="https://kimi-img.moonshot.cn/pub/slides/slides_tmpl/image/25-08-27-20:07:30-d2nfa0h8bjvh7rlj0g40.png"/>
          <p:cNvPicPr>
            <a:picLocks noChangeAspect="1"/>
          </p:cNvPicPr>
          <p:nvPr/>
        </p:nvPicPr>
        <p:blipFill>
          <a:blip r:embed="rId3"/>
          <a:stretch>
            <a:fillRect/>
          </a:stretch>
        </p:blipFill>
        <p:spPr>
          <a:xfrm>
            <a:off x="6169660" y="1921510"/>
            <a:ext cx="2614930" cy="4438015"/>
          </a:xfrm>
          <a:prstGeom prst="rect">
            <a:avLst/>
          </a:prstGeom>
        </p:spPr>
      </p:pic>
      <p:pic>
        <p:nvPicPr>
          <p:cNvPr id="4" name="Image 2" descr="https://kimi-img.moonshot.cn/pub/slides/slides_tmpl/image/25-08-27-20:07:30-d2nfa0h8bjvh7rlj0g40.png"/>
          <p:cNvPicPr>
            <a:picLocks noChangeAspect="1"/>
          </p:cNvPicPr>
          <p:nvPr/>
        </p:nvPicPr>
        <p:blipFill>
          <a:blip r:embed="rId3"/>
          <a:stretch>
            <a:fillRect/>
          </a:stretch>
        </p:blipFill>
        <p:spPr>
          <a:xfrm>
            <a:off x="3355975" y="1921510"/>
            <a:ext cx="2614930" cy="4438015"/>
          </a:xfrm>
          <a:prstGeom prst="rect">
            <a:avLst/>
          </a:prstGeom>
        </p:spPr>
      </p:pic>
      <p:pic>
        <p:nvPicPr>
          <p:cNvPr id="5" name="Image 3" descr="https://kimi-img.moonshot.cn/pub/slides/slides_tmpl/image/25-08-27-20:07:30-d2nfa0h8bjvh7rlj0g40.png"/>
          <p:cNvPicPr>
            <a:picLocks noChangeAspect="1"/>
          </p:cNvPicPr>
          <p:nvPr/>
        </p:nvPicPr>
        <p:blipFill>
          <a:blip r:embed="rId3"/>
          <a:stretch>
            <a:fillRect/>
          </a:stretch>
        </p:blipFill>
        <p:spPr>
          <a:xfrm>
            <a:off x="542290" y="1921510"/>
            <a:ext cx="2614930" cy="4438015"/>
          </a:xfrm>
          <a:prstGeom prst="rect">
            <a:avLst/>
          </a:prstGeom>
        </p:spPr>
      </p:pic>
      <p:sp>
        <p:nvSpPr>
          <p:cNvPr id="6" name="Shape 0"/>
          <p:cNvSpPr/>
          <p:nvPr/>
        </p:nvSpPr>
        <p:spPr>
          <a:xfrm flipH="1">
            <a:off x="11314843" y="981848"/>
            <a:ext cx="77797" cy="72000"/>
          </a:xfrm>
          <a:prstGeom prst="ellipse">
            <a:avLst/>
          </a:prstGeom>
          <a:solidFill>
            <a:srgbClr val="FFFFFF"/>
          </a:solidFill>
          <a:ln/>
        </p:spPr>
      </p:sp>
      <p:sp>
        <p:nvSpPr>
          <p:cNvPr id="7" name="Text 1"/>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2"/>
          <p:cNvSpPr/>
          <p:nvPr/>
        </p:nvSpPr>
        <p:spPr>
          <a:xfrm flipH="1">
            <a:off x="11186668" y="981848"/>
            <a:ext cx="77797" cy="72000"/>
          </a:xfrm>
          <a:prstGeom prst="ellipse">
            <a:avLst/>
          </a:prstGeom>
          <a:solidFill>
            <a:srgbClr val="FFFFFF">
              <a:alpha val="56471"/>
            </a:srgbClr>
          </a:solidFill>
          <a:ln/>
        </p:spPr>
      </p:sp>
      <p:sp>
        <p:nvSpPr>
          <p:cNvPr id="9" name="Text 3"/>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4"/>
          <p:cNvSpPr/>
          <p:nvPr/>
        </p:nvSpPr>
        <p:spPr>
          <a:xfrm flipH="1">
            <a:off x="11055654" y="981848"/>
            <a:ext cx="77797" cy="72000"/>
          </a:xfrm>
          <a:prstGeom prst="ellipse">
            <a:avLst/>
          </a:prstGeom>
          <a:solidFill>
            <a:srgbClr val="FFFFFF"/>
          </a:solidFill>
          <a:ln/>
        </p:spPr>
      </p:sp>
      <p:sp>
        <p:nvSpPr>
          <p:cNvPr id="11" name="Text 5"/>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6"/>
          <p:cNvSpPr/>
          <p:nvPr/>
        </p:nvSpPr>
        <p:spPr>
          <a:xfrm flipH="1">
            <a:off x="10924640" y="981848"/>
            <a:ext cx="77797" cy="72000"/>
          </a:xfrm>
          <a:prstGeom prst="ellipse">
            <a:avLst/>
          </a:prstGeom>
          <a:solidFill>
            <a:srgbClr val="FFFFFF">
              <a:alpha val="56471"/>
            </a:srgbClr>
          </a:solidFill>
          <a:ln/>
        </p:spPr>
      </p:sp>
      <p:sp>
        <p:nvSpPr>
          <p:cNvPr id="13" name="Text 7"/>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8"/>
          <p:cNvSpPr/>
          <p:nvPr/>
        </p:nvSpPr>
        <p:spPr>
          <a:xfrm>
            <a:off x="542215" y="759951"/>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Prompt Mastery Checklist</a:t>
            </a:r>
            <a:endParaRPr lang="en-US" sz="1600" dirty="0"/>
          </a:p>
        </p:txBody>
      </p:sp>
      <p:pic>
        <p:nvPicPr>
          <p:cNvPr id="15" name="Image 4" descr="https://kimi-img.moonshot.cn/pub/slides/slides_tmpl/image/25-08-27-20:07:30-d2nfa0h8bjvh7rlj0g3g.png"/>
          <p:cNvPicPr>
            <a:picLocks noChangeAspect="1"/>
          </p:cNvPicPr>
          <p:nvPr/>
        </p:nvPicPr>
        <p:blipFill>
          <a:blip r:embed="rId4"/>
          <a:stretch>
            <a:fillRect/>
          </a:stretch>
        </p:blipFill>
        <p:spPr>
          <a:xfrm>
            <a:off x="1449705" y="1613535"/>
            <a:ext cx="694055" cy="694055"/>
          </a:xfrm>
          <a:prstGeom prst="rect">
            <a:avLst/>
          </a:prstGeom>
        </p:spPr>
      </p:pic>
      <p:pic>
        <p:nvPicPr>
          <p:cNvPr id="16" name="Image 5" descr="https://kimi-img.moonshot.cn/pub/slides/slides_tmpl/image/25-08-27-20:07:30-d2nfa0h8bjvh7rlj0g3g.png"/>
          <p:cNvPicPr>
            <a:picLocks noChangeAspect="1"/>
          </p:cNvPicPr>
          <p:nvPr/>
        </p:nvPicPr>
        <p:blipFill>
          <a:blip r:embed="rId4"/>
          <a:stretch>
            <a:fillRect/>
          </a:stretch>
        </p:blipFill>
        <p:spPr>
          <a:xfrm>
            <a:off x="4323715" y="1593215"/>
            <a:ext cx="694055" cy="694055"/>
          </a:xfrm>
          <a:prstGeom prst="rect">
            <a:avLst/>
          </a:prstGeom>
        </p:spPr>
      </p:pic>
      <p:pic>
        <p:nvPicPr>
          <p:cNvPr id="17" name="Image 6" descr="https://kimi-img.moonshot.cn/pub/slides/slides_tmpl/image/25-08-27-20:07:30-d2nfa0h8bjvh7rlj0g3g.png"/>
          <p:cNvPicPr>
            <a:picLocks noChangeAspect="1"/>
          </p:cNvPicPr>
          <p:nvPr/>
        </p:nvPicPr>
        <p:blipFill>
          <a:blip r:embed="rId4"/>
          <a:stretch>
            <a:fillRect/>
          </a:stretch>
        </p:blipFill>
        <p:spPr>
          <a:xfrm>
            <a:off x="7084060" y="1578610"/>
            <a:ext cx="694055" cy="694055"/>
          </a:xfrm>
          <a:prstGeom prst="rect">
            <a:avLst/>
          </a:prstGeom>
        </p:spPr>
      </p:pic>
      <p:pic>
        <p:nvPicPr>
          <p:cNvPr id="18" name="Image 7" descr="https://kimi-img.moonshot.cn/pub/slides/slides_tmpl/image/25-08-27-20:07:30-d2nfa0h8bjvh7rlj0g3g.png"/>
          <p:cNvPicPr>
            <a:picLocks noChangeAspect="1"/>
          </p:cNvPicPr>
          <p:nvPr/>
        </p:nvPicPr>
        <p:blipFill>
          <a:blip r:embed="rId4"/>
          <a:stretch>
            <a:fillRect/>
          </a:stretch>
        </p:blipFill>
        <p:spPr>
          <a:xfrm>
            <a:off x="9935845" y="1564005"/>
            <a:ext cx="694055" cy="694055"/>
          </a:xfrm>
          <a:prstGeom prst="rect">
            <a:avLst/>
          </a:prstGeom>
        </p:spPr>
      </p:pic>
      <p:pic>
        <p:nvPicPr>
          <p:cNvPr id="19" name="Image 8" descr="https://kimi-img.moonshot.cn/pub/slides/slides_tmpl/image/25-08-27-20:07:30-d2nfa0h8bjvh7rlj0g4g.png"/>
          <p:cNvPicPr>
            <a:picLocks noChangeAspect="1"/>
          </p:cNvPicPr>
          <p:nvPr/>
        </p:nvPicPr>
        <p:blipFill>
          <a:blip r:embed="rId5"/>
          <a:stretch>
            <a:fillRect/>
          </a:stretch>
        </p:blipFill>
        <p:spPr>
          <a:xfrm>
            <a:off x="9035415" y="180340"/>
            <a:ext cx="1290955" cy="1568450"/>
          </a:xfrm>
          <a:prstGeom prst="rect">
            <a:avLst/>
          </a:prstGeom>
        </p:spPr>
      </p:pic>
      <p:sp>
        <p:nvSpPr>
          <p:cNvPr id="20" name="Shape 9"/>
          <p:cNvSpPr/>
          <p:nvPr/>
        </p:nvSpPr>
        <p:spPr>
          <a:xfrm>
            <a:off x="1541145" y="1742440"/>
            <a:ext cx="511175" cy="423545"/>
          </a:xfrm>
          <a:prstGeom prst="rect">
            <a:avLst/>
          </a:prstGeom>
          <a:solidFill>
            <a:srgbClr val="000000">
              <a:alpha val="0"/>
            </a:srgbClr>
          </a:solidFill>
          <a:ln/>
        </p:spPr>
      </p:sp>
      <p:sp>
        <p:nvSpPr>
          <p:cNvPr id="21" name="Text 10"/>
          <p:cNvSpPr/>
          <p:nvPr/>
        </p:nvSpPr>
        <p:spPr>
          <a:xfrm>
            <a:off x="1541145" y="1742440"/>
            <a:ext cx="511175" cy="423545"/>
          </a:xfrm>
          <a:prstGeom prst="rect">
            <a:avLst/>
          </a:prstGeom>
          <a:noFill/>
          <a:ln/>
        </p:spPr>
        <p:txBody>
          <a:bodyPr wrap="square" lIns="0" tIns="0" rIns="0" bIns="0" rtlCol="0" anchor="t"/>
          <a:lstStyle/>
          <a:p>
            <a:pPr algn="ctr">
              <a:lnSpc>
                <a:spcPct val="110000"/>
              </a:lnSpc>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22" name="Text 11"/>
          <p:cNvSpPr/>
          <p:nvPr/>
        </p:nvSpPr>
        <p:spPr>
          <a:xfrm>
            <a:off x="820834" y="2351002"/>
            <a:ext cx="2087245" cy="597892"/>
          </a:xfrm>
          <a:prstGeom prst="rect">
            <a:avLst/>
          </a:prstGeom>
          <a:noFill/>
          <a:ln/>
        </p:spPr>
        <p:txBody>
          <a:bodyPr wrap="square" lIns="0" tIns="0" rIns="0" bIns="0" rtlCol="0" anchor="t">
            <a:spAutoFit/>
          </a:bodyPr>
          <a:lstStyle/>
          <a:p>
            <a:pPr algn="ctr">
              <a:lnSpc>
                <a:spcPct val="100000"/>
              </a:lnSpc>
            </a:pPr>
            <a:r>
              <a:rPr lang="en-US" sz="1800" b="1" dirty="0">
                <a:solidFill>
                  <a:srgbClr val="1D31E2"/>
                </a:solidFill>
                <a:latin typeface="MiSans" pitchFamily="34" charset="0"/>
                <a:ea typeface="MiSans" pitchFamily="34" charset="-122"/>
                <a:cs typeface="MiSans" pitchFamily="34" charset="-120"/>
              </a:rPr>
              <a:t>Core Components</a:t>
            </a:r>
            <a:endParaRPr lang="en-US" sz="1600" dirty="0"/>
          </a:p>
        </p:txBody>
      </p:sp>
      <p:sp>
        <p:nvSpPr>
          <p:cNvPr id="23" name="Text 12"/>
          <p:cNvSpPr/>
          <p:nvPr/>
        </p:nvSpPr>
        <p:spPr>
          <a:xfrm>
            <a:off x="680127" y="2923346"/>
            <a:ext cx="2329778"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Always include context, task, constraints, and format in your prompts to ensure high-quality, relevant responses from AI models.</a:t>
            </a:r>
            <a:endParaRPr lang="en-US" sz="1600" dirty="0"/>
          </a:p>
        </p:txBody>
      </p:sp>
      <p:sp>
        <p:nvSpPr>
          <p:cNvPr id="24" name="Shape 13"/>
          <p:cNvSpPr/>
          <p:nvPr/>
        </p:nvSpPr>
        <p:spPr>
          <a:xfrm>
            <a:off x="4415155" y="1722120"/>
            <a:ext cx="511175" cy="423545"/>
          </a:xfrm>
          <a:prstGeom prst="rect">
            <a:avLst/>
          </a:prstGeom>
          <a:solidFill>
            <a:srgbClr val="000000">
              <a:alpha val="0"/>
            </a:srgbClr>
          </a:solidFill>
          <a:ln/>
        </p:spPr>
      </p:sp>
      <p:sp>
        <p:nvSpPr>
          <p:cNvPr id="25" name="Text 14"/>
          <p:cNvSpPr/>
          <p:nvPr/>
        </p:nvSpPr>
        <p:spPr>
          <a:xfrm>
            <a:off x="4415155" y="1722120"/>
            <a:ext cx="511175" cy="423545"/>
          </a:xfrm>
          <a:prstGeom prst="rect">
            <a:avLst/>
          </a:prstGeom>
          <a:noFill/>
          <a:ln/>
        </p:spPr>
        <p:txBody>
          <a:bodyPr wrap="square" lIns="0" tIns="0" rIns="0" bIns="0" rtlCol="0" anchor="t"/>
          <a:lstStyle/>
          <a:p>
            <a:pPr algn="ctr">
              <a:lnSpc>
                <a:spcPct val="110000"/>
              </a:lnSpc>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26" name="Text 15"/>
          <p:cNvSpPr/>
          <p:nvPr/>
        </p:nvSpPr>
        <p:spPr>
          <a:xfrm>
            <a:off x="3657774" y="2351002"/>
            <a:ext cx="2087245" cy="284559"/>
          </a:xfrm>
          <a:prstGeom prst="rect">
            <a:avLst/>
          </a:prstGeom>
          <a:noFill/>
          <a:ln/>
        </p:spPr>
        <p:txBody>
          <a:bodyPr wrap="square" lIns="0" tIns="0" rIns="0" bIns="0" rtlCol="0" anchor="t">
            <a:spAutoFit/>
          </a:bodyPr>
          <a:lstStyle/>
          <a:p>
            <a:pPr algn="ctr">
              <a:lnSpc>
                <a:spcPct val="100000"/>
              </a:lnSpc>
            </a:pPr>
            <a:r>
              <a:rPr lang="en-US" sz="1800" b="1" dirty="0">
                <a:solidFill>
                  <a:srgbClr val="1D31E2"/>
                </a:solidFill>
                <a:latin typeface="MiSans" pitchFamily="34" charset="0"/>
                <a:ea typeface="MiSans" pitchFamily="34" charset="-122"/>
                <a:cs typeface="MiSans" pitchFamily="34" charset="-120"/>
              </a:rPr>
              <a:t>Iterate Thrice</a:t>
            </a:r>
            <a:endParaRPr lang="en-US" sz="1600" dirty="0"/>
          </a:p>
        </p:txBody>
      </p:sp>
      <p:sp>
        <p:nvSpPr>
          <p:cNvPr id="27" name="Text 16"/>
          <p:cNvSpPr/>
          <p:nvPr/>
        </p:nvSpPr>
        <p:spPr>
          <a:xfrm>
            <a:off x="3517067" y="2923346"/>
            <a:ext cx="2329778"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Run at least three iterations of your prompts to refine and improve the output, ensuring it meets your specific needs.</a:t>
            </a:r>
            <a:endParaRPr lang="en-US" sz="1600" dirty="0"/>
          </a:p>
        </p:txBody>
      </p:sp>
      <p:sp>
        <p:nvSpPr>
          <p:cNvPr id="28" name="Shape 17"/>
          <p:cNvSpPr/>
          <p:nvPr/>
        </p:nvSpPr>
        <p:spPr>
          <a:xfrm>
            <a:off x="7175500" y="1707515"/>
            <a:ext cx="511175" cy="423545"/>
          </a:xfrm>
          <a:prstGeom prst="rect">
            <a:avLst/>
          </a:prstGeom>
          <a:solidFill>
            <a:srgbClr val="000000">
              <a:alpha val="0"/>
            </a:srgbClr>
          </a:solidFill>
          <a:ln/>
        </p:spPr>
      </p:sp>
      <p:sp>
        <p:nvSpPr>
          <p:cNvPr id="29" name="Text 18"/>
          <p:cNvSpPr/>
          <p:nvPr/>
        </p:nvSpPr>
        <p:spPr>
          <a:xfrm>
            <a:off x="7175500" y="1707515"/>
            <a:ext cx="511175" cy="423545"/>
          </a:xfrm>
          <a:prstGeom prst="rect">
            <a:avLst/>
          </a:prstGeom>
          <a:noFill/>
          <a:ln/>
        </p:spPr>
        <p:txBody>
          <a:bodyPr wrap="square" lIns="0" tIns="0" rIns="0" bIns="0" rtlCol="0" anchor="t"/>
          <a:lstStyle/>
          <a:p>
            <a:pPr algn="ctr">
              <a:lnSpc>
                <a:spcPct val="110000"/>
              </a:lnSpc>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30" name="Text 19"/>
          <p:cNvSpPr/>
          <p:nvPr/>
        </p:nvSpPr>
        <p:spPr>
          <a:xfrm>
            <a:off x="6451614" y="2351002"/>
            <a:ext cx="2087245" cy="597892"/>
          </a:xfrm>
          <a:prstGeom prst="rect">
            <a:avLst/>
          </a:prstGeom>
          <a:noFill/>
          <a:ln/>
        </p:spPr>
        <p:txBody>
          <a:bodyPr wrap="square" lIns="0" tIns="0" rIns="0" bIns="0" rtlCol="0" anchor="t">
            <a:spAutoFit/>
          </a:bodyPr>
          <a:lstStyle/>
          <a:p>
            <a:pPr algn="ctr">
              <a:lnSpc>
                <a:spcPct val="100000"/>
              </a:lnSpc>
            </a:pPr>
            <a:r>
              <a:rPr lang="en-US" sz="1800" b="1" dirty="0">
                <a:solidFill>
                  <a:srgbClr val="1D31E2"/>
                </a:solidFill>
                <a:latin typeface="MiSans" pitchFamily="34" charset="0"/>
                <a:ea typeface="MiSans" pitchFamily="34" charset="-122"/>
                <a:cs typeface="MiSans" pitchFamily="34" charset="-120"/>
              </a:rPr>
              <a:t>Adjust Temperature</a:t>
            </a:r>
            <a:endParaRPr lang="en-US" sz="1600" dirty="0"/>
          </a:p>
        </p:txBody>
      </p:sp>
      <p:sp>
        <p:nvSpPr>
          <p:cNvPr id="31" name="Text 20"/>
          <p:cNvSpPr/>
          <p:nvPr/>
        </p:nvSpPr>
        <p:spPr>
          <a:xfrm>
            <a:off x="6310907" y="2923346"/>
            <a:ext cx="2329778"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Use temperature settings to control the creativity of your AI responses, balancing between creative ideas and factual accuracy.</a:t>
            </a:r>
            <a:endParaRPr lang="en-US" sz="1600" dirty="0"/>
          </a:p>
        </p:txBody>
      </p:sp>
      <p:sp>
        <p:nvSpPr>
          <p:cNvPr id="32" name="Shape 21"/>
          <p:cNvSpPr/>
          <p:nvPr/>
        </p:nvSpPr>
        <p:spPr>
          <a:xfrm>
            <a:off x="10027285" y="1692910"/>
            <a:ext cx="511175" cy="423545"/>
          </a:xfrm>
          <a:prstGeom prst="rect">
            <a:avLst/>
          </a:prstGeom>
          <a:solidFill>
            <a:srgbClr val="000000">
              <a:alpha val="0"/>
            </a:srgbClr>
          </a:solidFill>
          <a:ln/>
        </p:spPr>
      </p:sp>
      <p:sp>
        <p:nvSpPr>
          <p:cNvPr id="33" name="Text 22"/>
          <p:cNvSpPr/>
          <p:nvPr/>
        </p:nvSpPr>
        <p:spPr>
          <a:xfrm>
            <a:off x="10027285" y="1692910"/>
            <a:ext cx="511175" cy="423545"/>
          </a:xfrm>
          <a:prstGeom prst="rect">
            <a:avLst/>
          </a:prstGeom>
          <a:noFill/>
          <a:ln/>
        </p:spPr>
        <p:txBody>
          <a:bodyPr wrap="square" lIns="0" tIns="0" rIns="0" bIns="0" rtlCol="0" anchor="t"/>
          <a:lstStyle/>
          <a:p>
            <a:pPr algn="ctr">
              <a:lnSpc>
                <a:spcPct val="110000"/>
              </a:lnSpc>
            </a:pPr>
            <a:r>
              <a:rPr lang="en-US" sz="2800" dirty="0">
                <a:solidFill>
                  <a:srgbClr val="FFFFFF"/>
                </a:solidFill>
                <a:latin typeface="MiSans" pitchFamily="34" charset="0"/>
                <a:ea typeface="MiSans" pitchFamily="34" charset="-122"/>
                <a:cs typeface="MiSans" pitchFamily="34" charset="-120"/>
              </a:rPr>
              <a:t>04</a:t>
            </a:r>
            <a:endParaRPr lang="en-US" sz="1600" dirty="0"/>
          </a:p>
        </p:txBody>
      </p:sp>
      <p:sp>
        <p:nvSpPr>
          <p:cNvPr id="34" name="Text 23"/>
          <p:cNvSpPr/>
          <p:nvPr/>
        </p:nvSpPr>
        <p:spPr>
          <a:xfrm>
            <a:off x="9250287" y="2351002"/>
            <a:ext cx="2087245" cy="284559"/>
          </a:xfrm>
          <a:prstGeom prst="rect">
            <a:avLst/>
          </a:prstGeom>
          <a:noFill/>
          <a:ln/>
        </p:spPr>
        <p:txBody>
          <a:bodyPr wrap="square" lIns="0" tIns="0" rIns="0" bIns="0" rtlCol="0" anchor="t">
            <a:spAutoFit/>
          </a:bodyPr>
          <a:lstStyle/>
          <a:p>
            <a:pPr algn="ctr">
              <a:lnSpc>
                <a:spcPct val="100000"/>
              </a:lnSpc>
            </a:pPr>
            <a:r>
              <a:rPr lang="en-US" sz="1800" b="1" dirty="0">
                <a:solidFill>
                  <a:srgbClr val="1D31E2"/>
                </a:solidFill>
                <a:latin typeface="MiSans" pitchFamily="34" charset="0"/>
                <a:ea typeface="MiSans" pitchFamily="34" charset="-122"/>
                <a:cs typeface="MiSans" pitchFamily="34" charset="-120"/>
              </a:rPr>
              <a:t>Save Winners</a:t>
            </a:r>
            <a:endParaRPr lang="en-US" sz="1600" dirty="0"/>
          </a:p>
        </p:txBody>
      </p:sp>
      <p:sp>
        <p:nvSpPr>
          <p:cNvPr id="35" name="Text 24"/>
          <p:cNvSpPr/>
          <p:nvPr/>
        </p:nvSpPr>
        <p:spPr>
          <a:xfrm>
            <a:off x="9109580" y="2923346"/>
            <a:ext cx="2329778"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Keep a library of successful prompts for future use, building a collection of proven strategies to enhance productivity and efficiency.</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1-d2nfa0p8bjvh7rlj0g80.png"/>
          <p:cNvPicPr>
            <a:picLocks noChangeAspect="1"/>
          </p:cNvPicPr>
          <p:nvPr/>
        </p:nvPicPr>
        <p:blipFill>
          <a:blip r:embed="rId3"/>
          <a:stretch>
            <a:fillRect/>
          </a:stretch>
        </p:blipFill>
        <p:spPr>
          <a:xfrm>
            <a:off x="6268720" y="4077335"/>
            <a:ext cx="2314575" cy="663575"/>
          </a:xfrm>
          <a:prstGeom prst="rect">
            <a:avLst/>
          </a:prstGeom>
        </p:spPr>
      </p:pic>
      <p:pic>
        <p:nvPicPr>
          <p:cNvPr id="3" name="Image 1" descr="https://kimi-img.moonshot.cn/pub/slides/slides_tmpl/image/25-08-27-20:07:31-d2nfa0p8bjvh7rlj0g80.png"/>
          <p:cNvPicPr>
            <a:picLocks noChangeAspect="1"/>
          </p:cNvPicPr>
          <p:nvPr/>
        </p:nvPicPr>
        <p:blipFill>
          <a:blip r:embed="rId3"/>
          <a:stretch>
            <a:fillRect/>
          </a:stretch>
        </p:blipFill>
        <p:spPr>
          <a:xfrm>
            <a:off x="3827145" y="4077335"/>
            <a:ext cx="2314575" cy="663575"/>
          </a:xfrm>
          <a:prstGeom prst="rect">
            <a:avLst/>
          </a:prstGeom>
        </p:spPr>
      </p:pic>
      <p:pic>
        <p:nvPicPr>
          <p:cNvPr id="4" name="Image 2" descr="https://kimi-img.moonshot.cn/pub/slides/slides_tmpl/image/25-08-27-20:07:31-d2nfa0p8bjvh7rlj0ga0.png"/>
          <p:cNvPicPr>
            <a:picLocks noChangeAspect="1"/>
          </p:cNvPicPr>
          <p:nvPr/>
        </p:nvPicPr>
        <p:blipFill>
          <a:blip r:embed="rId4"/>
          <a:stretch>
            <a:fillRect/>
          </a:stretch>
        </p:blipFill>
        <p:spPr>
          <a:xfrm>
            <a:off x="0" y="6119495"/>
            <a:ext cx="12215495" cy="738505"/>
          </a:xfrm>
          <a:prstGeom prst="rect">
            <a:avLst/>
          </a:prstGeom>
        </p:spPr>
      </p:pic>
      <p:sp>
        <p:nvSpPr>
          <p:cNvPr id="5" name="Text 0"/>
          <p:cNvSpPr/>
          <p:nvPr/>
        </p:nvSpPr>
        <p:spPr>
          <a:xfrm>
            <a:off x="1212215" y="1788160"/>
            <a:ext cx="9036685" cy="2125345"/>
          </a:xfrm>
          <a:prstGeom prst="rect">
            <a:avLst/>
          </a:prstGeom>
          <a:noFill/>
          <a:ln/>
        </p:spPr>
        <p:txBody>
          <a:bodyPr wrap="square" lIns="91440" tIns="45720" rIns="91440" bIns="45720" rtlCol="0" anchor="ctr"/>
          <a:lstStyle/>
          <a:p>
            <a:pPr algn="ctr">
              <a:lnSpc>
                <a:spcPct val="9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6" name="Text 1"/>
          <p:cNvSpPr/>
          <p:nvPr/>
        </p:nvSpPr>
        <p:spPr>
          <a:xfrm>
            <a:off x="4072255" y="4191635"/>
            <a:ext cx="1859915" cy="338554"/>
          </a:xfrm>
          <a:prstGeom prst="rect">
            <a:avLst/>
          </a:prstGeom>
          <a:noFill/>
          <a:ln/>
        </p:spPr>
        <p:txBody>
          <a:bodyPr wrap="square" lIns="91440" tIns="45720" rIns="91440" bIns="45720" rtlCol="0" anchor="t">
            <a:spAutoFit/>
          </a:bodyPr>
          <a:lstStyle/>
          <a:p>
            <a:pPr algn="ctr">
              <a:lnSpc>
                <a:spcPct val="100000"/>
              </a:lnSpc>
            </a:pPr>
            <a:r>
              <a:rPr lang="en-US" sz="1600">
                <a:solidFill>
                  <a:srgbClr val="1D31E2"/>
                </a:solidFill>
                <a:latin typeface="MiSans" pitchFamily="34" charset="0"/>
                <a:ea typeface="MiSans" pitchFamily="34" charset="-122"/>
                <a:cs typeface="MiSans" pitchFamily="34" charset="-120"/>
              </a:rPr>
              <a:t>Sean Wong</a:t>
            </a:r>
            <a:endParaRPr lang="en-US" sz="1600" dirty="0"/>
          </a:p>
        </p:txBody>
      </p:sp>
      <p:sp>
        <p:nvSpPr>
          <p:cNvPr id="7" name="Text 2"/>
          <p:cNvSpPr/>
          <p:nvPr/>
        </p:nvSpPr>
        <p:spPr>
          <a:xfrm>
            <a:off x="6631537" y="4191635"/>
            <a:ext cx="1734796"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1D31E2"/>
                </a:solidFill>
                <a:latin typeface="MiSans" pitchFamily="34" charset="0"/>
                <a:ea typeface="MiSans" pitchFamily="34" charset="-122"/>
                <a:cs typeface="MiSans" pitchFamily="34" charset="-120"/>
              </a:rPr>
              <a:t>2025/08/05</a:t>
            </a:r>
            <a:endParaRPr lang="en-US" sz="1600" dirty="0"/>
          </a:p>
        </p:txBody>
      </p:sp>
      <p:pic>
        <p:nvPicPr>
          <p:cNvPr id="8" name="Image 3" descr="https://kimi-img.moonshot.cn/pub/slides/slides_tmpl/image/25-08-27-20:07:31-d2nfa0p8bjvh7rlj0g90.png"/>
          <p:cNvPicPr>
            <a:picLocks noChangeAspect="1"/>
          </p:cNvPicPr>
          <p:nvPr/>
        </p:nvPicPr>
        <p:blipFill>
          <a:blip r:embed="rId5"/>
          <a:stretch>
            <a:fillRect/>
          </a:stretch>
        </p:blipFill>
        <p:spPr>
          <a:xfrm>
            <a:off x="295910" y="6120130"/>
            <a:ext cx="11322685" cy="194310"/>
          </a:xfrm>
          <a:prstGeom prst="rect">
            <a:avLst/>
          </a:prstGeom>
        </p:spPr>
      </p:pic>
      <p:pic>
        <p:nvPicPr>
          <p:cNvPr id="9" name="Image 4" descr="https://kimi-img.moonshot.cn/pub/slides/slides_tmpl/image/25-08-27-20:07:30-d2nfa0h8bjvh7rlj0fog.png"/>
          <p:cNvPicPr>
            <a:picLocks noChangeAspect="1"/>
          </p:cNvPicPr>
          <p:nvPr/>
        </p:nvPicPr>
        <p:blipFill>
          <a:blip r:embed="rId6"/>
          <a:stretch>
            <a:fillRect/>
          </a:stretch>
        </p:blipFill>
        <p:spPr>
          <a:xfrm>
            <a:off x="10081260" y="5711190"/>
            <a:ext cx="1315085" cy="397510"/>
          </a:xfrm>
          <a:prstGeom prst="rect">
            <a:avLst/>
          </a:prstGeom>
        </p:spPr>
      </p:pic>
      <p:pic>
        <p:nvPicPr>
          <p:cNvPr id="10" name="Image 5" descr="https://kimi-img.moonshot.cn/pub/slides/slides_tmpl/image/25-08-27-20:07:31-d2nfa0p8bjvh7rlj0g9g.png"/>
          <p:cNvPicPr>
            <a:picLocks noChangeAspect="1"/>
          </p:cNvPicPr>
          <p:nvPr/>
        </p:nvPicPr>
        <p:blipFill>
          <a:blip r:embed="rId7"/>
          <a:stretch>
            <a:fillRect/>
          </a:stretch>
        </p:blipFill>
        <p:spPr>
          <a:xfrm rot="13260000">
            <a:off x="997585" y="172085"/>
            <a:ext cx="1189990" cy="1781810"/>
          </a:xfrm>
          <a:prstGeom prst="rect">
            <a:avLst/>
          </a:prstGeom>
        </p:spPr>
      </p:pic>
      <p:sp>
        <p:nvSpPr>
          <p:cNvPr id="11" name="Text 3"/>
          <p:cNvSpPr/>
          <p:nvPr/>
        </p:nvSpPr>
        <p:spPr>
          <a:xfrm>
            <a:off x="15171420" y="434340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pic>
        <p:nvPicPr>
          <p:cNvPr id="12" name="Image 6" descr="https://kimi-img.moonshot.cn/pub/slides/slides_tmpl/image/25-08-27-20:07:31-d2nfa0p8bjvh7rlj0gag.png"/>
          <p:cNvPicPr>
            <a:picLocks noChangeAspect="1"/>
          </p:cNvPicPr>
          <p:nvPr/>
        </p:nvPicPr>
        <p:blipFill>
          <a:blip r:embed="rId8"/>
          <a:stretch>
            <a:fillRect/>
          </a:stretch>
        </p:blipFill>
        <p:spPr>
          <a:xfrm>
            <a:off x="9427210" y="957580"/>
            <a:ext cx="2191385" cy="2069465"/>
          </a:xfrm>
          <a:prstGeom prst="rect">
            <a:avLst/>
          </a:prstGeom>
        </p:spPr>
      </p:pic>
      <p:pic>
        <p:nvPicPr>
          <p:cNvPr id="13" name="Image 7" descr="https://kimi-img.moonshot.cn/pub/slides/slides_tmpl/image/25-08-27-20:07:31-d2nfa0p8bjvh7rlj0gb0.png"/>
          <p:cNvPicPr>
            <a:picLocks noChangeAspect="1"/>
          </p:cNvPicPr>
          <p:nvPr/>
        </p:nvPicPr>
        <p:blipFill>
          <a:blip r:embed="rId9"/>
          <a:stretch>
            <a:fillRect/>
          </a:stretch>
        </p:blipFill>
        <p:spPr>
          <a:xfrm>
            <a:off x="452755" y="3914140"/>
            <a:ext cx="3201035" cy="179705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Why Prompts Rule</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01</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635" y="0"/>
            <a:ext cx="12216130" cy="6858000"/>
          </a:xfrm>
          <a:prstGeom prst="rect">
            <a:avLst/>
          </a:prstGeom>
        </p:spPr>
      </p:pic>
      <p:sp>
        <p:nvSpPr>
          <p:cNvPr id="3" name="Text 0"/>
          <p:cNvSpPr/>
          <p:nvPr/>
        </p:nvSpPr>
        <p:spPr>
          <a:xfrm>
            <a:off x="542290" y="679450"/>
            <a:ext cx="9187815" cy="833120"/>
          </a:xfrm>
          <a:prstGeom prst="rect">
            <a:avLst/>
          </a:prstGeom>
          <a:noFill/>
          <a:ln/>
        </p:spPr>
        <p:txBody>
          <a:bodyPr wrap="square" lIns="91440" tIns="45720" rIns="91440" bIns="45720" rtlCol="0" anchor="t"/>
          <a:lstStyle/>
          <a:p>
            <a:pPr>
              <a:lnSpc>
                <a:spcPct val="100000"/>
              </a:lnSpc>
            </a:pPr>
            <a:r>
              <a:rPr lang="en-US" sz="3600" b="1" dirty="0">
                <a:solidFill>
                  <a:srgbClr val="252525"/>
                </a:solidFill>
                <a:latin typeface="MiSans" pitchFamily="34" charset="0"/>
                <a:ea typeface="MiSans" pitchFamily="34" charset="-122"/>
                <a:cs typeface="MiSans" pitchFamily="34" charset="-120"/>
              </a:rPr>
              <a:t>Prompts Control Everything</a:t>
            </a:r>
            <a:endParaRPr lang="en-US" sz="1600" dirty="0"/>
          </a:p>
        </p:txBody>
      </p:sp>
      <p:pic>
        <p:nvPicPr>
          <p:cNvPr id="4" name="Image 1" descr="https://kimi-img.moonshot.cn/pub/slides/slides_tmpl/image/25-08-27-20:07:28-d2nfa018bjvh7rlj0f10.png"/>
          <p:cNvPicPr>
            <a:picLocks noChangeAspect="1"/>
          </p:cNvPicPr>
          <p:nvPr/>
        </p:nvPicPr>
        <p:blipFill>
          <a:blip r:embed="rId4"/>
          <a:stretch>
            <a:fillRect/>
          </a:stretch>
        </p:blipFill>
        <p:spPr>
          <a:xfrm>
            <a:off x="866140" y="1978660"/>
            <a:ext cx="887095" cy="887095"/>
          </a:xfrm>
          <a:prstGeom prst="rect">
            <a:avLst/>
          </a:prstGeom>
        </p:spPr>
      </p:pic>
      <p:pic>
        <p:nvPicPr>
          <p:cNvPr id="5" name="Image 2" descr="https://kimi-img.moonshot.cn/pub/slides/slides_tmpl/image/25-08-27-20:07:28-d2nfa018bjvh7rlj0f10.png"/>
          <p:cNvPicPr>
            <a:picLocks noChangeAspect="1"/>
          </p:cNvPicPr>
          <p:nvPr/>
        </p:nvPicPr>
        <p:blipFill>
          <a:blip r:embed="rId4"/>
          <a:stretch>
            <a:fillRect/>
          </a:stretch>
        </p:blipFill>
        <p:spPr>
          <a:xfrm>
            <a:off x="9990455" y="3429000"/>
            <a:ext cx="887095" cy="887095"/>
          </a:xfrm>
          <a:prstGeom prst="rect">
            <a:avLst/>
          </a:prstGeom>
        </p:spPr>
      </p:pic>
      <p:pic>
        <p:nvPicPr>
          <p:cNvPr id="6" name="Image 3" descr="https://kimi-img.moonshot.cn/pub/slides/slides_tmpl/image/25-08-27-20:07:28-d2nfa018bjvh7rlj0f10.png"/>
          <p:cNvPicPr>
            <a:picLocks noChangeAspect="1"/>
          </p:cNvPicPr>
          <p:nvPr/>
        </p:nvPicPr>
        <p:blipFill>
          <a:blip r:embed="rId4"/>
          <a:stretch>
            <a:fillRect/>
          </a:stretch>
        </p:blipFill>
        <p:spPr>
          <a:xfrm>
            <a:off x="875665" y="5125085"/>
            <a:ext cx="887095" cy="887095"/>
          </a:xfrm>
          <a:prstGeom prst="rect">
            <a:avLst/>
          </a:prstGeom>
        </p:spPr>
      </p:pic>
      <p:pic>
        <p:nvPicPr>
          <p:cNvPr id="7" name="Image 4" descr="https://kimi-img.moonshot.cn/pub/slides/slides_tmpl/image/25-08-27-20:07:29-d2nfa098bjvh7rlj0fd0.png"/>
          <p:cNvPicPr>
            <a:picLocks noChangeAspect="1"/>
          </p:cNvPicPr>
          <p:nvPr/>
        </p:nvPicPr>
        <p:blipFill>
          <a:blip r:embed="rId5"/>
          <a:stretch>
            <a:fillRect/>
          </a:stretch>
        </p:blipFill>
        <p:spPr>
          <a:xfrm flipV="1">
            <a:off x="1934845" y="2056765"/>
            <a:ext cx="3592830" cy="76200"/>
          </a:xfrm>
          <a:prstGeom prst="rect">
            <a:avLst/>
          </a:prstGeom>
        </p:spPr>
      </p:pic>
      <p:pic>
        <p:nvPicPr>
          <p:cNvPr id="8" name="Image 5" descr="https://kimi-img.moonshot.cn/pub/slides/slides_tmpl/image/25-08-27-20:07:29-d2nfa098bjvh7rlj0fd0.png"/>
          <p:cNvPicPr>
            <a:picLocks noChangeAspect="1"/>
          </p:cNvPicPr>
          <p:nvPr/>
        </p:nvPicPr>
        <p:blipFill>
          <a:blip r:embed="rId5"/>
          <a:stretch>
            <a:fillRect/>
          </a:stretch>
        </p:blipFill>
        <p:spPr>
          <a:xfrm flipV="1">
            <a:off x="6207125" y="3601085"/>
            <a:ext cx="3592830" cy="76200"/>
          </a:xfrm>
          <a:prstGeom prst="rect">
            <a:avLst/>
          </a:prstGeom>
        </p:spPr>
      </p:pic>
      <p:pic>
        <p:nvPicPr>
          <p:cNvPr id="9" name="Image 6" descr="https://kimi-img.moonshot.cn/pub/slides/slides_tmpl/image/25-08-27-20:07:29-d2nfa098bjvh7rlj0fd0.png"/>
          <p:cNvPicPr>
            <a:picLocks noChangeAspect="1"/>
          </p:cNvPicPr>
          <p:nvPr/>
        </p:nvPicPr>
        <p:blipFill>
          <a:blip r:embed="rId5"/>
          <a:stretch>
            <a:fillRect/>
          </a:stretch>
        </p:blipFill>
        <p:spPr>
          <a:xfrm flipV="1">
            <a:off x="1934845" y="5234940"/>
            <a:ext cx="3592830" cy="76200"/>
          </a:xfrm>
          <a:prstGeom prst="rect">
            <a:avLst/>
          </a:prstGeom>
        </p:spPr>
      </p:pic>
      <p:pic>
        <p:nvPicPr>
          <p:cNvPr id="10" name="Image 7" descr="https://kimi-img.moonshot.cn/pub/slides/slides_tmpl/image/25-08-27-20:07:30-d2nfa0h8bjvh7rlj0fng.png"/>
          <p:cNvPicPr>
            <a:picLocks noChangeAspect="1"/>
          </p:cNvPicPr>
          <p:nvPr/>
        </p:nvPicPr>
        <p:blipFill>
          <a:blip r:embed="rId6"/>
          <a:stretch>
            <a:fillRect/>
          </a:stretch>
        </p:blipFill>
        <p:spPr>
          <a:xfrm rot="2160000">
            <a:off x="8174990" y="557530"/>
            <a:ext cx="3525520" cy="1496060"/>
          </a:xfrm>
          <a:prstGeom prst="rect">
            <a:avLst/>
          </a:prstGeom>
        </p:spPr>
      </p:pic>
      <p:sp>
        <p:nvSpPr>
          <p:cNvPr id="11" name="Shape 1"/>
          <p:cNvSpPr/>
          <p:nvPr/>
        </p:nvSpPr>
        <p:spPr>
          <a:xfrm>
            <a:off x="983435" y="2152222"/>
            <a:ext cx="652471" cy="541020"/>
          </a:xfrm>
          <a:prstGeom prst="rect">
            <a:avLst/>
          </a:prstGeom>
          <a:solidFill>
            <a:srgbClr val="000000">
              <a:alpha val="0"/>
            </a:srgbClr>
          </a:solidFill>
          <a:ln/>
        </p:spPr>
      </p:sp>
      <p:sp>
        <p:nvSpPr>
          <p:cNvPr id="12" name="Text 2"/>
          <p:cNvSpPr/>
          <p:nvPr/>
        </p:nvSpPr>
        <p:spPr>
          <a:xfrm>
            <a:off x="983435" y="2152222"/>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3" name="Text 3"/>
          <p:cNvSpPr/>
          <p:nvPr/>
        </p:nvSpPr>
        <p:spPr>
          <a:xfrm>
            <a:off x="1956064" y="1766166"/>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Definition of Prompt Engineering</a:t>
            </a:r>
            <a:endParaRPr lang="en-US" sz="1600" dirty="0"/>
          </a:p>
        </p:txBody>
      </p:sp>
      <p:sp>
        <p:nvSpPr>
          <p:cNvPr id="14" name="Text 4"/>
          <p:cNvSpPr/>
          <p:nvPr/>
        </p:nvSpPr>
        <p:spPr>
          <a:xfrm>
            <a:off x="1864780" y="2174005"/>
            <a:ext cx="7796220" cy="818753"/>
          </a:xfrm>
          <a:prstGeom prst="rect">
            <a:avLst/>
          </a:prstGeom>
          <a:noFill/>
          <a:ln/>
        </p:spPr>
        <p:txBody>
          <a:bodyPr wrap="square" lIns="91440" tIns="45720" rIns="91440" bIns="45720" rtlCol="0" anchor="t">
            <a:spAutoFit/>
          </a:bodyPr>
          <a:lstStyle/>
          <a:p>
            <a:pPr>
              <a:lnSpc>
                <a:spcPct val="120000"/>
              </a:lnSpc>
            </a:pPr>
            <a:r>
              <a:rPr lang="en-US" sz="1400" dirty="0">
                <a:solidFill>
                  <a:srgbClr val="252525"/>
                </a:solidFill>
                <a:latin typeface="MiSans" pitchFamily="34" charset="0"/>
                <a:ea typeface="MiSans" pitchFamily="34" charset="-122"/>
                <a:cs typeface="MiSans" pitchFamily="34" charset="-120"/>
              </a:rPr>
              <a:t>Prompt engineering is the art of crafting input queries to AI models to optimize output quality. It ensures that AI responses are aligned with user needs, making the interaction more efficient and effective.</a:t>
            </a:r>
            <a:endParaRPr lang="en-US" sz="1600" dirty="0"/>
          </a:p>
        </p:txBody>
      </p:sp>
      <p:sp>
        <p:nvSpPr>
          <p:cNvPr id="15" name="Shape 5"/>
          <p:cNvSpPr/>
          <p:nvPr/>
        </p:nvSpPr>
        <p:spPr>
          <a:xfrm>
            <a:off x="10107750" y="3602562"/>
            <a:ext cx="652471" cy="541020"/>
          </a:xfrm>
          <a:prstGeom prst="rect">
            <a:avLst/>
          </a:prstGeom>
          <a:solidFill>
            <a:srgbClr val="000000">
              <a:alpha val="0"/>
            </a:srgbClr>
          </a:solidFill>
          <a:ln/>
        </p:spPr>
      </p:sp>
      <p:sp>
        <p:nvSpPr>
          <p:cNvPr id="16" name="Text 6"/>
          <p:cNvSpPr/>
          <p:nvPr/>
        </p:nvSpPr>
        <p:spPr>
          <a:xfrm>
            <a:off x="10107750" y="3602562"/>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17" name="Text 7"/>
          <p:cNvSpPr/>
          <p:nvPr/>
        </p:nvSpPr>
        <p:spPr>
          <a:xfrm>
            <a:off x="5154295" y="3291205"/>
            <a:ext cx="4645660" cy="306784"/>
          </a:xfrm>
          <a:prstGeom prst="rect">
            <a:avLst/>
          </a:prstGeom>
          <a:noFill/>
          <a:ln/>
        </p:spPr>
        <p:txBody>
          <a:bodyPr wrap="square" lIns="0" tIns="0" rIns="0" bIns="0" rtlCol="0" anchor="t">
            <a:spAutoFit/>
          </a:bodyPr>
          <a:lstStyle/>
          <a:p>
            <a:pPr algn="r">
              <a:lnSpc>
                <a:spcPct val="100000"/>
              </a:lnSpc>
            </a:pPr>
            <a:r>
              <a:rPr lang="en-US" sz="2000" b="1" dirty="0">
                <a:solidFill>
                  <a:srgbClr val="1D31E2"/>
                </a:solidFill>
                <a:latin typeface="MiSans" pitchFamily="34" charset="0"/>
                <a:ea typeface="MiSans" pitchFamily="34" charset="-122"/>
                <a:cs typeface="MiSans" pitchFamily="34" charset="-120"/>
              </a:rPr>
              <a:t>Impact on Output Quality</a:t>
            </a:r>
            <a:endParaRPr lang="en-US" sz="1600" dirty="0"/>
          </a:p>
        </p:txBody>
      </p:sp>
      <p:sp>
        <p:nvSpPr>
          <p:cNvPr id="18" name="Text 8"/>
          <p:cNvSpPr/>
          <p:nvPr/>
        </p:nvSpPr>
        <p:spPr>
          <a:xfrm>
            <a:off x="2025859" y="3657776"/>
            <a:ext cx="7796220" cy="545703"/>
          </a:xfrm>
          <a:prstGeom prst="rect">
            <a:avLst/>
          </a:prstGeom>
          <a:noFill/>
          <a:ln/>
        </p:spPr>
        <p:txBody>
          <a:bodyPr wrap="square" lIns="91440" tIns="45720" rIns="91440" bIns="45720" rtlCol="0" anchor="t">
            <a:spAutoFit/>
          </a:bodyPr>
          <a:lstStyle/>
          <a:p>
            <a:pPr>
              <a:lnSpc>
                <a:spcPct val="120000"/>
              </a:lnSpc>
            </a:pPr>
            <a:r>
              <a:rPr lang="en-US" sz="1400" dirty="0">
                <a:solidFill>
                  <a:srgbClr val="252525"/>
                </a:solidFill>
                <a:latin typeface="MiSans" pitchFamily="34" charset="0"/>
                <a:ea typeface="MiSans" pitchFamily="34" charset="-122"/>
                <a:cs typeface="MiSans" pitchFamily="34" charset="-120"/>
              </a:rPr>
              <a:t>The phrasing and structure of prompts directly influence AI responses. Well-crafted prompts yield precise, relevant answers, while vague prompts result in generic or inaccurate outputs.</a:t>
            </a:r>
            <a:endParaRPr lang="en-US" sz="1600" dirty="0"/>
          </a:p>
        </p:txBody>
      </p:sp>
      <p:sp>
        <p:nvSpPr>
          <p:cNvPr id="19" name="Shape 9"/>
          <p:cNvSpPr/>
          <p:nvPr/>
        </p:nvSpPr>
        <p:spPr>
          <a:xfrm>
            <a:off x="992960" y="5298647"/>
            <a:ext cx="652471" cy="541020"/>
          </a:xfrm>
          <a:prstGeom prst="rect">
            <a:avLst/>
          </a:prstGeom>
          <a:solidFill>
            <a:srgbClr val="000000">
              <a:alpha val="0"/>
            </a:srgbClr>
          </a:solidFill>
          <a:ln/>
        </p:spPr>
      </p:sp>
      <p:sp>
        <p:nvSpPr>
          <p:cNvPr id="20" name="Text 10"/>
          <p:cNvSpPr/>
          <p:nvPr/>
        </p:nvSpPr>
        <p:spPr>
          <a:xfrm>
            <a:off x="992960" y="5298647"/>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21" name="Text 11"/>
          <p:cNvSpPr/>
          <p:nvPr/>
        </p:nvSpPr>
        <p:spPr>
          <a:xfrm>
            <a:off x="2025650" y="4927600"/>
            <a:ext cx="6363970"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Unlocking AI Potential</a:t>
            </a:r>
            <a:endParaRPr lang="en-US" sz="1600" dirty="0"/>
          </a:p>
        </p:txBody>
      </p:sp>
      <p:sp>
        <p:nvSpPr>
          <p:cNvPr id="22" name="Text 12"/>
          <p:cNvSpPr/>
          <p:nvPr/>
        </p:nvSpPr>
        <p:spPr>
          <a:xfrm>
            <a:off x="1934630" y="5271281"/>
            <a:ext cx="779622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Mastering prompt engineering allows users to leverage AI for various tasks, from creative writing to data analysis, without needing deep technical knowledge. It enhances productivity and creativity.</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o0.png"/>
          <p:cNvPicPr>
            <a:picLocks noChangeAspect="1"/>
          </p:cNvPicPr>
          <p:nvPr/>
        </p:nvPicPr>
        <p:blipFill>
          <a:blip r:embed="rId3"/>
          <a:stretch>
            <a:fillRect/>
          </a:stretch>
        </p:blipFill>
        <p:spPr>
          <a:xfrm>
            <a:off x="6308090" y="2045335"/>
            <a:ext cx="5085080" cy="3422015"/>
          </a:xfrm>
          <a:prstGeom prst="rect">
            <a:avLst/>
          </a:prstGeom>
        </p:spPr>
      </p:pic>
      <p:pic>
        <p:nvPicPr>
          <p:cNvPr id="3" name="Image 1" descr="https://kimi-img.moonshot.cn/pub/slides/slides_tmpl/image/25-08-27-20:07:30-d2nfa0h8bjvh7rlj0fo0.png"/>
          <p:cNvPicPr>
            <a:picLocks noChangeAspect="1"/>
          </p:cNvPicPr>
          <p:nvPr/>
        </p:nvPicPr>
        <p:blipFill>
          <a:blip r:embed="rId3"/>
          <a:stretch>
            <a:fillRect/>
          </a:stretch>
        </p:blipFill>
        <p:spPr>
          <a:xfrm>
            <a:off x="867410" y="2045335"/>
            <a:ext cx="5085080" cy="3422015"/>
          </a:xfrm>
          <a:prstGeom prst="rect">
            <a:avLst/>
          </a:prstGeom>
        </p:spPr>
      </p:pic>
      <p:sp>
        <p:nvSpPr>
          <p:cNvPr id="4" name="Text 0"/>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5" name="Text 1"/>
          <p:cNvSpPr/>
          <p:nvPr/>
        </p:nvSpPr>
        <p:spPr>
          <a:xfrm>
            <a:off x="542290" y="751205"/>
            <a:ext cx="939482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AI Output Sensitivity</a:t>
            </a:r>
            <a:endParaRPr lang="en-US" sz="1600" dirty="0"/>
          </a:p>
        </p:txBody>
      </p:sp>
      <p:pic>
        <p:nvPicPr>
          <p:cNvPr id="6" name="Image 2" descr="https://kimi-img.moonshot.cn/pub/slides/slides_tmpl/image/25-08-27-20:07:29-d2nfa098bjvh7rlj0fj0.png"/>
          <p:cNvPicPr>
            <a:picLocks noChangeAspect="1"/>
          </p:cNvPicPr>
          <p:nvPr/>
        </p:nvPicPr>
        <p:blipFill>
          <a:blip r:embed="rId4"/>
          <a:stretch>
            <a:fillRect/>
          </a:stretch>
        </p:blipFill>
        <p:spPr>
          <a:xfrm rot="1860000">
            <a:off x="615950" y="1370330"/>
            <a:ext cx="856615" cy="1282700"/>
          </a:xfrm>
          <a:prstGeom prst="rect">
            <a:avLst/>
          </a:prstGeom>
        </p:spPr>
      </p:pic>
      <p:pic>
        <p:nvPicPr>
          <p:cNvPr id="7" name="Image 3" descr="https://kimi-img.moonshot.cn/pub/slides/slides_tmpl/image/25-08-27-20:07:29-d2nfa098bjvh7rlj0fig.png"/>
          <p:cNvPicPr>
            <a:picLocks noChangeAspect="1"/>
          </p:cNvPicPr>
          <p:nvPr/>
        </p:nvPicPr>
        <p:blipFill>
          <a:blip r:embed="rId5"/>
          <a:stretch>
            <a:fillRect/>
          </a:stretch>
        </p:blipFill>
        <p:spPr>
          <a:xfrm>
            <a:off x="648335" y="5680710"/>
            <a:ext cx="10744200" cy="807085"/>
          </a:xfrm>
          <a:prstGeom prst="rect">
            <a:avLst/>
          </a:prstGeom>
        </p:spPr>
      </p:pic>
      <p:sp>
        <p:nvSpPr>
          <p:cNvPr id="8" name="Text 2"/>
          <p:cNvSpPr/>
          <p:nvPr/>
        </p:nvSpPr>
        <p:spPr>
          <a:xfrm>
            <a:off x="1628140" y="2686685"/>
            <a:ext cx="3593465"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Phrasing Sensitivity</a:t>
            </a:r>
            <a:endParaRPr lang="en-US" sz="1600" dirty="0"/>
          </a:p>
        </p:txBody>
      </p:sp>
      <p:sp>
        <p:nvSpPr>
          <p:cNvPr id="9" name="Text 3"/>
          <p:cNvSpPr/>
          <p:nvPr/>
        </p:nvSpPr>
        <p:spPr>
          <a:xfrm>
            <a:off x="1541289" y="3015907"/>
            <a:ext cx="387510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Tiny changes in prompt phrasing can significantly alter AI responses. Demonstrating this helps users understand the importance of precise wording to achieve desired outcomes.</a:t>
            </a:r>
            <a:endParaRPr lang="en-US" sz="1600" dirty="0"/>
          </a:p>
        </p:txBody>
      </p:sp>
      <p:sp>
        <p:nvSpPr>
          <p:cNvPr id="10" name="Text 4"/>
          <p:cNvSpPr/>
          <p:nvPr/>
        </p:nvSpPr>
        <p:spPr>
          <a:xfrm>
            <a:off x="6970395" y="2686685"/>
            <a:ext cx="3786505"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Mirror Effect</a:t>
            </a:r>
            <a:endParaRPr lang="en-US" sz="1600" dirty="0"/>
          </a:p>
        </p:txBody>
      </p:sp>
      <p:sp>
        <p:nvSpPr>
          <p:cNvPr id="11" name="Text 5"/>
          <p:cNvSpPr/>
          <p:nvPr/>
        </p:nvSpPr>
        <p:spPr>
          <a:xfrm>
            <a:off x="6883310" y="3015907"/>
            <a:ext cx="387510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models mirror the structure and clarity of prompts. Clear, structured prompts result in clear, structured outputs, reducing the need for iterative refinement.</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9-d2nfa098bjvh7rlj0ff0.jpg"/>
          <p:cNvPicPr>
            <a:picLocks noChangeAspect="1"/>
          </p:cNvPicPr>
          <p:nvPr/>
        </p:nvPicPr>
        <p:blipFill>
          <a:blip r:embed="rId3"/>
          <a:stretch>
            <a:fillRect/>
          </a:stretch>
        </p:blipFill>
        <p:spPr>
          <a:xfrm>
            <a:off x="0" y="1567180"/>
            <a:ext cx="12214225" cy="5314315"/>
          </a:xfrm>
          <a:prstGeom prst="rect">
            <a:avLst/>
          </a:prstGeom>
        </p:spPr>
      </p:pic>
      <p:sp>
        <p:nvSpPr>
          <p:cNvPr id="3" name="Shape 0"/>
          <p:cNvSpPr/>
          <p:nvPr/>
        </p:nvSpPr>
        <p:spPr>
          <a:xfrm flipH="1">
            <a:off x="11289443" y="969148"/>
            <a:ext cx="77797" cy="72000"/>
          </a:xfrm>
          <a:prstGeom prst="ellipse">
            <a:avLst/>
          </a:prstGeom>
          <a:solidFill>
            <a:srgbClr val="FFFFFF"/>
          </a:solidFill>
          <a:ln/>
        </p:spPr>
      </p:sp>
      <p:sp>
        <p:nvSpPr>
          <p:cNvPr id="4" name="Text 1"/>
          <p:cNvSpPr/>
          <p:nvPr/>
        </p:nvSpPr>
        <p:spPr>
          <a:xfrm>
            <a:off x="11289443" y="9691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flipH="1">
            <a:off x="11161268" y="969148"/>
            <a:ext cx="77797" cy="72000"/>
          </a:xfrm>
          <a:prstGeom prst="ellipse">
            <a:avLst/>
          </a:prstGeom>
          <a:solidFill>
            <a:srgbClr val="FFFFFF">
              <a:alpha val="56471"/>
            </a:srgbClr>
          </a:solidFill>
          <a:ln/>
        </p:spPr>
      </p:sp>
      <p:sp>
        <p:nvSpPr>
          <p:cNvPr id="6" name="Text 3"/>
          <p:cNvSpPr/>
          <p:nvPr/>
        </p:nvSpPr>
        <p:spPr>
          <a:xfrm>
            <a:off x="11161268" y="9691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flipH="1">
            <a:off x="11030254" y="969148"/>
            <a:ext cx="77797" cy="72000"/>
          </a:xfrm>
          <a:prstGeom prst="ellipse">
            <a:avLst/>
          </a:prstGeom>
          <a:solidFill>
            <a:srgbClr val="FFFFFF"/>
          </a:solidFill>
          <a:ln/>
        </p:spPr>
      </p:sp>
      <p:sp>
        <p:nvSpPr>
          <p:cNvPr id="8" name="Text 5"/>
          <p:cNvSpPr/>
          <p:nvPr/>
        </p:nvSpPr>
        <p:spPr>
          <a:xfrm>
            <a:off x="11030254" y="9691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flipH="1">
            <a:off x="10899240" y="969148"/>
            <a:ext cx="77797" cy="72000"/>
          </a:xfrm>
          <a:prstGeom prst="ellipse">
            <a:avLst/>
          </a:prstGeom>
          <a:solidFill>
            <a:srgbClr val="FFFFFF">
              <a:alpha val="56471"/>
            </a:srgbClr>
          </a:solidFill>
          <a:ln/>
        </p:spPr>
      </p:sp>
      <p:sp>
        <p:nvSpPr>
          <p:cNvPr id="10" name="Text 7"/>
          <p:cNvSpPr/>
          <p:nvPr/>
        </p:nvSpPr>
        <p:spPr>
          <a:xfrm>
            <a:off x="10899240" y="9691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516890" y="723265"/>
            <a:ext cx="993711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Business Value of Prompts</a:t>
            </a:r>
            <a:endParaRPr lang="en-US" sz="1600" dirty="0"/>
          </a:p>
        </p:txBody>
      </p:sp>
      <p:pic>
        <p:nvPicPr>
          <p:cNvPr id="12" name="Image 1" descr="https://kimi-img.moonshot.cn/pub/slides/slides_tmpl/image/25-08-27-20:07:31-d2nfa0p8bjvh7rlj0g50.png"/>
          <p:cNvPicPr>
            <a:picLocks noChangeAspect="1"/>
          </p:cNvPicPr>
          <p:nvPr/>
        </p:nvPicPr>
        <p:blipFill>
          <a:blip r:embed="rId4"/>
          <a:stretch>
            <a:fillRect/>
          </a:stretch>
        </p:blipFill>
        <p:spPr>
          <a:xfrm>
            <a:off x="5137785" y="2251075"/>
            <a:ext cx="2257425" cy="2743200"/>
          </a:xfrm>
          <a:prstGeom prst="rect">
            <a:avLst/>
          </a:prstGeom>
        </p:spPr>
      </p:pic>
      <p:pic>
        <p:nvPicPr>
          <p:cNvPr id="13" name="Image 2" descr="https://kimi-img.moonshot.cn/pub/slides/slides_tmpl/image/25-08-27-20:07:31-d2nfa0p8bjvh7rlj0g5g.png"/>
          <p:cNvPicPr>
            <a:picLocks noChangeAspect="1"/>
          </p:cNvPicPr>
          <p:nvPr/>
        </p:nvPicPr>
        <p:blipFill>
          <a:blip r:embed="rId5"/>
          <a:stretch>
            <a:fillRect/>
          </a:stretch>
        </p:blipFill>
        <p:spPr>
          <a:xfrm flipV="1">
            <a:off x="254000" y="3942080"/>
            <a:ext cx="4434840" cy="76200"/>
          </a:xfrm>
          <a:prstGeom prst="rect">
            <a:avLst/>
          </a:prstGeom>
        </p:spPr>
      </p:pic>
      <p:pic>
        <p:nvPicPr>
          <p:cNvPr id="14" name="Image 3" descr="https://kimi-img.moonshot.cn/pub/slides/slides_tmpl/image/25-08-27-20:07:31-d2nfa0p8bjvh7rlj0g5g.png"/>
          <p:cNvPicPr>
            <a:picLocks noChangeAspect="1"/>
          </p:cNvPicPr>
          <p:nvPr/>
        </p:nvPicPr>
        <p:blipFill>
          <a:blip r:embed="rId5"/>
          <a:stretch>
            <a:fillRect/>
          </a:stretch>
        </p:blipFill>
        <p:spPr>
          <a:xfrm flipV="1">
            <a:off x="7327900" y="3965575"/>
            <a:ext cx="4434840" cy="76200"/>
          </a:xfrm>
          <a:prstGeom prst="rect">
            <a:avLst/>
          </a:prstGeom>
        </p:spPr>
      </p:pic>
      <p:sp>
        <p:nvSpPr>
          <p:cNvPr id="15" name="Text 9"/>
          <p:cNvSpPr/>
          <p:nvPr/>
        </p:nvSpPr>
        <p:spPr>
          <a:xfrm>
            <a:off x="623570" y="1816735"/>
            <a:ext cx="4435475"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Productivity Gains</a:t>
            </a:r>
            <a:endParaRPr lang="en-US" sz="1600" dirty="0"/>
          </a:p>
        </p:txBody>
      </p:sp>
      <p:sp>
        <p:nvSpPr>
          <p:cNvPr id="16" name="Text 10"/>
          <p:cNvSpPr/>
          <p:nvPr/>
        </p:nvSpPr>
        <p:spPr>
          <a:xfrm>
            <a:off x="520793" y="2093845"/>
            <a:ext cx="442280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Well-designed prompts lead to faster research, sharper marketing copy, and cleaner data insights. They reduce revision cycles and improve overall efficiency.</a:t>
            </a:r>
            <a:endParaRPr lang="en-US" sz="1600" dirty="0"/>
          </a:p>
        </p:txBody>
      </p:sp>
      <p:sp>
        <p:nvSpPr>
          <p:cNvPr id="17" name="Text 11"/>
          <p:cNvSpPr/>
          <p:nvPr/>
        </p:nvSpPr>
        <p:spPr>
          <a:xfrm>
            <a:off x="623570" y="4237355"/>
            <a:ext cx="4320540"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Measurable Impact</a:t>
            </a:r>
            <a:endParaRPr lang="en-US" sz="1600" dirty="0"/>
          </a:p>
        </p:txBody>
      </p:sp>
      <p:sp>
        <p:nvSpPr>
          <p:cNvPr id="18" name="Text 12"/>
          <p:cNvSpPr/>
          <p:nvPr/>
        </p:nvSpPr>
        <p:spPr>
          <a:xfrm>
            <a:off x="520793" y="4551295"/>
            <a:ext cx="442280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Effective prompts save time and resources by delivering high-quality results on the first attempt, making them a valuable asset in any business environment.</a:t>
            </a:r>
            <a:endParaRPr lang="en-US" sz="1600" dirty="0"/>
          </a:p>
        </p:txBody>
      </p:sp>
      <p:sp>
        <p:nvSpPr>
          <p:cNvPr id="19" name="Text 13"/>
          <p:cNvSpPr/>
          <p:nvPr/>
        </p:nvSpPr>
        <p:spPr>
          <a:xfrm>
            <a:off x="7589520" y="1816735"/>
            <a:ext cx="4057015"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Sector Agnostic</a:t>
            </a:r>
            <a:endParaRPr lang="en-US" sz="1600" dirty="0"/>
          </a:p>
        </p:txBody>
      </p:sp>
      <p:sp>
        <p:nvSpPr>
          <p:cNvPr id="20" name="Text 14"/>
          <p:cNvSpPr/>
          <p:nvPr/>
        </p:nvSpPr>
        <p:spPr>
          <a:xfrm>
            <a:off x="7512050" y="2093595"/>
            <a:ext cx="427990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Prompt engineering is applicable across all industries. Whether in healthcare, finance, or education, mastering this skill enhances productivity and accuracy.</a:t>
            </a:r>
            <a:endParaRPr lang="en-US" sz="1600" dirty="0"/>
          </a:p>
        </p:txBody>
      </p:sp>
      <p:sp>
        <p:nvSpPr>
          <p:cNvPr id="21" name="Text 15"/>
          <p:cNvSpPr/>
          <p:nvPr/>
        </p:nvSpPr>
        <p:spPr>
          <a:xfrm>
            <a:off x="7589520" y="4237355"/>
            <a:ext cx="3943985"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Career Currency</a:t>
            </a:r>
            <a:endParaRPr lang="en-US" sz="1600" dirty="0"/>
          </a:p>
        </p:txBody>
      </p:sp>
      <p:sp>
        <p:nvSpPr>
          <p:cNvPr id="22" name="Text 16"/>
          <p:cNvSpPr/>
          <p:nvPr/>
        </p:nvSpPr>
        <p:spPr>
          <a:xfrm>
            <a:off x="7512050" y="4514215"/>
            <a:ext cx="424053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Proficiency in prompt engineering is a sought-after skill, providing a competitive edge in the job market and enabling professionals to leverage AI effectively.</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Anatomy of a Prompt</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02</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f80.png"/>
          <p:cNvPicPr>
            <a:picLocks noChangeAspect="1"/>
          </p:cNvPicPr>
          <p:nvPr/>
        </p:nvPicPr>
        <p:blipFill>
          <a:blip r:embed="rId3"/>
          <a:stretch>
            <a:fillRect/>
          </a:stretch>
        </p:blipFill>
        <p:spPr>
          <a:xfrm rot="16500000">
            <a:off x="2216150" y="902335"/>
            <a:ext cx="4027170" cy="6044565"/>
          </a:xfrm>
          <a:prstGeom prst="rect">
            <a:avLst/>
          </a:prstGeom>
        </p:spPr>
      </p:pic>
      <p:sp>
        <p:nvSpPr>
          <p:cNvPr id="3" name="Shape 0"/>
          <p:cNvSpPr/>
          <p:nvPr/>
        </p:nvSpPr>
        <p:spPr>
          <a:xfrm flipH="1">
            <a:off x="11430635" y="6193155"/>
            <a:ext cx="78105" cy="71755"/>
          </a:xfrm>
          <a:prstGeom prst="ellipse">
            <a:avLst/>
          </a:prstGeom>
          <a:solidFill>
            <a:srgbClr val="FFFFFF"/>
          </a:solidFill>
          <a:ln/>
        </p:spPr>
      </p:sp>
      <p:sp>
        <p:nvSpPr>
          <p:cNvPr id="4" name="Text 1"/>
          <p:cNvSpPr/>
          <p:nvPr/>
        </p:nvSpPr>
        <p:spPr>
          <a:xfrm>
            <a:off x="11430635" y="6193155"/>
            <a:ext cx="78105" cy="7175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flipH="1">
            <a:off x="11299190" y="6194425"/>
            <a:ext cx="78105" cy="71755"/>
          </a:xfrm>
          <a:prstGeom prst="ellipse">
            <a:avLst/>
          </a:prstGeom>
          <a:solidFill>
            <a:srgbClr val="FFFFFF">
              <a:alpha val="56471"/>
            </a:srgbClr>
          </a:solidFill>
          <a:ln/>
        </p:spPr>
      </p:sp>
      <p:sp>
        <p:nvSpPr>
          <p:cNvPr id="6" name="Text 3"/>
          <p:cNvSpPr/>
          <p:nvPr/>
        </p:nvSpPr>
        <p:spPr>
          <a:xfrm>
            <a:off x="11299190" y="6194425"/>
            <a:ext cx="78105" cy="7175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flipH="1">
            <a:off x="11170920" y="6193155"/>
            <a:ext cx="78105" cy="71755"/>
          </a:xfrm>
          <a:prstGeom prst="ellipse">
            <a:avLst/>
          </a:prstGeom>
          <a:solidFill>
            <a:srgbClr val="FFFFFF"/>
          </a:solidFill>
          <a:ln/>
        </p:spPr>
      </p:sp>
      <p:sp>
        <p:nvSpPr>
          <p:cNvPr id="8" name="Text 5"/>
          <p:cNvSpPr/>
          <p:nvPr/>
        </p:nvSpPr>
        <p:spPr>
          <a:xfrm>
            <a:off x="11170920" y="6193155"/>
            <a:ext cx="78105" cy="7175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flipH="1">
            <a:off x="11040110" y="6193155"/>
            <a:ext cx="78105" cy="71755"/>
          </a:xfrm>
          <a:prstGeom prst="ellipse">
            <a:avLst/>
          </a:prstGeom>
          <a:solidFill>
            <a:srgbClr val="FFFFFF">
              <a:alpha val="56471"/>
            </a:srgbClr>
          </a:solidFill>
          <a:ln/>
        </p:spPr>
      </p:sp>
      <p:sp>
        <p:nvSpPr>
          <p:cNvPr id="10" name="Text 7"/>
          <p:cNvSpPr/>
          <p:nvPr/>
        </p:nvSpPr>
        <p:spPr>
          <a:xfrm>
            <a:off x="11040110" y="6193155"/>
            <a:ext cx="78105" cy="717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779780" y="661670"/>
            <a:ext cx="8813165" cy="1567815"/>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Context Task Constraints</a:t>
            </a:r>
            <a:endParaRPr lang="en-US" sz="1600" dirty="0"/>
          </a:p>
        </p:txBody>
      </p:sp>
      <p:pic>
        <p:nvPicPr>
          <p:cNvPr id="12" name="Image 1" descr="https://kimi-img.moonshot.cn/pub/slides/slides_tmpl/image/25-08-27-20:07:29-d2nfa098bjvh7rlj0fdg.png"/>
          <p:cNvPicPr>
            <a:picLocks noChangeAspect="1"/>
          </p:cNvPicPr>
          <p:nvPr/>
        </p:nvPicPr>
        <p:blipFill>
          <a:blip r:embed="rId4"/>
          <a:stretch>
            <a:fillRect/>
          </a:stretch>
        </p:blipFill>
        <p:spPr>
          <a:xfrm flipH="1">
            <a:off x="8096250" y="2298700"/>
            <a:ext cx="3202940" cy="2948305"/>
          </a:xfrm>
          <a:prstGeom prst="rect">
            <a:avLst/>
          </a:prstGeom>
        </p:spPr>
      </p:pic>
      <p:pic>
        <p:nvPicPr>
          <p:cNvPr id="13" name="Image 2" descr="https://kimi-img.moonshot.cn/pub/slides/slides_tmpl/image/25-08-27-20:07:29-d2nfa098bjvh7rlj0fcg.png"/>
          <p:cNvPicPr>
            <a:picLocks noChangeAspect="1"/>
          </p:cNvPicPr>
          <p:nvPr/>
        </p:nvPicPr>
        <p:blipFill>
          <a:blip r:embed="rId5"/>
          <a:stretch>
            <a:fillRect/>
          </a:stretch>
        </p:blipFill>
        <p:spPr>
          <a:xfrm rot="5820000">
            <a:off x="6421120" y="824865"/>
            <a:ext cx="1476375" cy="2209800"/>
          </a:xfrm>
          <a:prstGeom prst="rect">
            <a:avLst/>
          </a:prstGeom>
        </p:spPr>
      </p:pic>
      <p:sp>
        <p:nvSpPr>
          <p:cNvPr id="14" name="Text 9"/>
          <p:cNvSpPr/>
          <p:nvPr/>
        </p:nvSpPr>
        <p:spPr>
          <a:xfrm>
            <a:off x="2223770" y="2584450"/>
            <a:ext cx="3900170" cy="313055"/>
          </a:xfrm>
          <a:prstGeom prst="rect">
            <a:avLst/>
          </a:prstGeom>
          <a:noFill/>
          <a:ln/>
        </p:spPr>
        <p:txBody>
          <a:bodyPr wrap="square" lIns="0" tIns="0" rIns="0" bIns="0" rtlCol="0" anchor="t"/>
          <a:lstStyle/>
          <a:p>
            <a:pPr>
              <a:lnSpc>
                <a:spcPct val="100000"/>
              </a:lnSpc>
            </a:pPr>
            <a:r>
              <a:rPr lang="en-US" sz="2000" b="1" dirty="0">
                <a:solidFill>
                  <a:srgbClr val="FFFFFF"/>
                </a:solidFill>
                <a:latin typeface="MiSans" pitchFamily="34" charset="0"/>
                <a:ea typeface="MiSans" pitchFamily="34" charset="-122"/>
                <a:cs typeface="MiSans" pitchFamily="34" charset="-120"/>
              </a:rPr>
              <a:t>Core Components</a:t>
            </a:r>
            <a:endParaRPr lang="en-US" sz="1600" dirty="0"/>
          </a:p>
        </p:txBody>
      </p:sp>
      <p:sp>
        <p:nvSpPr>
          <p:cNvPr id="15" name="Text 10"/>
          <p:cNvSpPr/>
          <p:nvPr/>
        </p:nvSpPr>
        <p:spPr>
          <a:xfrm>
            <a:off x="2111375" y="2955290"/>
            <a:ext cx="4092575" cy="2069465"/>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A successful prompt includes context, task, constraints, and format. Context sets the scene, task defines the request, constraints narrow the focus, and format shapes the delivery.</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D31E2"/>
        </a:solidFill>
        <a:effectLst/>
      </p:bgPr>
    </p:bg>
    <p:spTree>
      <p:nvGrpSpPr>
        <p:cNvPr id="1" name=""/>
        <p:cNvGrpSpPr/>
        <p:nvPr/>
      </p:nvGrpSpPr>
      <p:grpSpPr>
        <a:xfrm>
          <a:off x="0" y="0"/>
          <a:ext cx="0" cy="0"/>
          <a:chOff x="0" y="0"/>
          <a:chExt cx="0" cy="0"/>
        </a:xfrm>
      </p:grpSpPr>
      <p:sp>
        <p:nvSpPr>
          <p:cNvPr id="2" name="Text 0"/>
          <p:cNvSpPr/>
          <p:nvPr/>
        </p:nvSpPr>
        <p:spPr>
          <a:xfrm>
            <a:off x="407035" y="581025"/>
            <a:ext cx="10342245" cy="833120"/>
          </a:xfrm>
          <a:prstGeom prst="rect">
            <a:avLst/>
          </a:prstGeom>
          <a:noFill/>
          <a:ln/>
        </p:spPr>
        <p:txBody>
          <a:bodyPr wrap="square" lIns="91440" tIns="45720" rIns="91440" bIns="45720" rtlCol="0" anchor="t"/>
          <a:lstStyle/>
          <a:p>
            <a:pPr algn="just">
              <a:lnSpc>
                <a:spcPct val="100000"/>
              </a:lnSpc>
            </a:pPr>
            <a:r>
              <a:rPr lang="en-US" sz="3600" b="1" dirty="0">
                <a:solidFill>
                  <a:srgbClr val="FFFFFF"/>
                </a:solidFill>
                <a:latin typeface="MiSans" pitchFamily="34" charset="0"/>
                <a:ea typeface="MiSans" pitchFamily="34" charset="-122"/>
                <a:cs typeface="MiSans" pitchFamily="34" charset="-120"/>
              </a:rPr>
              <a:t>Role Play Power</a:t>
            </a:r>
            <a:endParaRPr lang="en-US" sz="1600" dirty="0"/>
          </a:p>
        </p:txBody>
      </p:sp>
      <p:pic>
        <p:nvPicPr>
          <p:cNvPr id="3" name="Image 0" descr="https://kimi-img.moonshot.cn/pub/slides/slides_tmpl/image/25-08-27-20:07:30-d2nfa0h8bjvh7rlj0fqg.png"/>
          <p:cNvPicPr>
            <a:picLocks noChangeAspect="1"/>
          </p:cNvPicPr>
          <p:nvPr/>
        </p:nvPicPr>
        <p:blipFill>
          <a:blip r:embed="rId3"/>
          <a:srcRect/>
          <a:stretch/>
        </p:blipFill>
        <p:spPr>
          <a:xfrm>
            <a:off x="878840" y="1849120"/>
            <a:ext cx="845820" cy="845820"/>
          </a:xfrm>
          <a:prstGeom prst="rect">
            <a:avLst/>
          </a:prstGeom>
        </p:spPr>
      </p:pic>
      <p:pic>
        <p:nvPicPr>
          <p:cNvPr id="4" name="Image 1" descr="https://kimi-img.moonshot.cn/pub/slides/slides_tmpl/image/25-08-27-20:07:30-d2nfa0h8bjvh7rlj0fqg.png"/>
          <p:cNvPicPr>
            <a:picLocks noChangeAspect="1"/>
          </p:cNvPicPr>
          <p:nvPr/>
        </p:nvPicPr>
        <p:blipFill>
          <a:blip r:embed="rId3"/>
          <a:srcRect/>
          <a:stretch/>
        </p:blipFill>
        <p:spPr>
          <a:xfrm>
            <a:off x="1569720" y="3360420"/>
            <a:ext cx="845820" cy="845820"/>
          </a:xfrm>
          <a:prstGeom prst="rect">
            <a:avLst/>
          </a:prstGeom>
        </p:spPr>
      </p:pic>
      <p:pic>
        <p:nvPicPr>
          <p:cNvPr id="5" name="Image 2" descr="https://kimi-img.moonshot.cn/pub/slides/slides_tmpl/image/25-08-27-20:07:30-d2nfa0h8bjvh7rlj0fqg.png"/>
          <p:cNvPicPr>
            <a:picLocks noChangeAspect="1"/>
          </p:cNvPicPr>
          <p:nvPr/>
        </p:nvPicPr>
        <p:blipFill>
          <a:blip r:embed="rId3"/>
          <a:srcRect/>
          <a:stretch/>
        </p:blipFill>
        <p:spPr>
          <a:xfrm>
            <a:off x="887730" y="4988560"/>
            <a:ext cx="845820" cy="845820"/>
          </a:xfrm>
          <a:prstGeom prst="rect">
            <a:avLst/>
          </a:prstGeom>
        </p:spPr>
      </p:pic>
      <p:pic>
        <p:nvPicPr>
          <p:cNvPr id="6" name="Image 3" descr="https://kimi-img.moonshot.cn/pub/slides/slides_tmpl/image/25-08-27-20:07:30-d2nfa0h8bjvh7rlj0fsg.png"/>
          <p:cNvPicPr>
            <a:picLocks noChangeAspect="1"/>
          </p:cNvPicPr>
          <p:nvPr/>
        </p:nvPicPr>
        <p:blipFill>
          <a:blip r:embed="rId4"/>
          <a:stretch>
            <a:fillRect/>
          </a:stretch>
        </p:blipFill>
        <p:spPr>
          <a:xfrm>
            <a:off x="407035" y="5845810"/>
            <a:ext cx="11217910" cy="631190"/>
          </a:xfrm>
          <a:prstGeom prst="rect">
            <a:avLst/>
          </a:prstGeom>
        </p:spPr>
      </p:pic>
      <p:pic>
        <p:nvPicPr>
          <p:cNvPr id="7" name="Image 4" descr="https://kimi-img.moonshot.cn/pub/slides/slides_tmpl/image/25-08-27-20:07:29-d2nfa098bjvh7rlj0fj0.png"/>
          <p:cNvPicPr>
            <a:picLocks noChangeAspect="1"/>
          </p:cNvPicPr>
          <p:nvPr/>
        </p:nvPicPr>
        <p:blipFill>
          <a:blip r:embed="rId5"/>
          <a:stretch>
            <a:fillRect/>
          </a:stretch>
        </p:blipFill>
        <p:spPr>
          <a:xfrm rot="5940000">
            <a:off x="10288270" y="584200"/>
            <a:ext cx="856615" cy="1282700"/>
          </a:xfrm>
          <a:prstGeom prst="rect">
            <a:avLst/>
          </a:prstGeom>
        </p:spPr>
      </p:pic>
      <p:sp>
        <p:nvSpPr>
          <p:cNvPr id="8" name="Shape 1"/>
          <p:cNvSpPr/>
          <p:nvPr/>
        </p:nvSpPr>
        <p:spPr>
          <a:xfrm>
            <a:off x="988378" y="1995805"/>
            <a:ext cx="626745" cy="543560"/>
          </a:xfrm>
          <a:prstGeom prst="rect">
            <a:avLst/>
          </a:prstGeom>
          <a:solidFill>
            <a:srgbClr val="000000">
              <a:alpha val="0"/>
            </a:srgbClr>
          </a:solidFill>
          <a:ln/>
        </p:spPr>
      </p:sp>
      <p:sp>
        <p:nvSpPr>
          <p:cNvPr id="9" name="Text 2"/>
          <p:cNvSpPr/>
          <p:nvPr/>
        </p:nvSpPr>
        <p:spPr>
          <a:xfrm>
            <a:off x="988378" y="1995805"/>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01</a:t>
            </a:r>
            <a:endParaRPr lang="en-US" sz="1600" dirty="0"/>
          </a:p>
        </p:txBody>
      </p:sp>
      <p:sp>
        <p:nvSpPr>
          <p:cNvPr id="10" name="Text 3"/>
          <p:cNvSpPr/>
          <p:nvPr/>
        </p:nvSpPr>
        <p:spPr>
          <a:xfrm>
            <a:off x="1984353" y="1601722"/>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Assigning Roles</a:t>
            </a:r>
            <a:endParaRPr lang="en-US" sz="1600" dirty="0"/>
          </a:p>
        </p:txBody>
      </p:sp>
      <p:sp>
        <p:nvSpPr>
          <p:cNvPr id="11" name="Text 4"/>
          <p:cNvSpPr/>
          <p:nvPr/>
        </p:nvSpPr>
        <p:spPr>
          <a:xfrm>
            <a:off x="1892935" y="1917700"/>
            <a:ext cx="8486775" cy="545703"/>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Assigning roles to AI, such as data analyst or storytelling coach, helps generate domain-specific responses. This ensures the output matches the desired expertise.</a:t>
            </a:r>
            <a:endParaRPr lang="en-US" sz="1600" dirty="0"/>
          </a:p>
        </p:txBody>
      </p:sp>
      <p:sp>
        <p:nvSpPr>
          <p:cNvPr id="12" name="Shape 5"/>
          <p:cNvSpPr/>
          <p:nvPr/>
        </p:nvSpPr>
        <p:spPr>
          <a:xfrm>
            <a:off x="1679258" y="3507105"/>
            <a:ext cx="626745" cy="543560"/>
          </a:xfrm>
          <a:prstGeom prst="rect">
            <a:avLst/>
          </a:prstGeom>
          <a:solidFill>
            <a:srgbClr val="000000">
              <a:alpha val="0"/>
            </a:srgbClr>
          </a:solidFill>
          <a:ln/>
        </p:spPr>
      </p:sp>
      <p:sp>
        <p:nvSpPr>
          <p:cNvPr id="13" name="Text 6"/>
          <p:cNvSpPr/>
          <p:nvPr/>
        </p:nvSpPr>
        <p:spPr>
          <a:xfrm>
            <a:off x="1679258" y="3507105"/>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02</a:t>
            </a:r>
            <a:endParaRPr lang="en-US" sz="1600" dirty="0"/>
          </a:p>
        </p:txBody>
      </p:sp>
      <p:sp>
        <p:nvSpPr>
          <p:cNvPr id="14" name="Text 7"/>
          <p:cNvSpPr/>
          <p:nvPr/>
        </p:nvSpPr>
        <p:spPr>
          <a:xfrm>
            <a:off x="2675233" y="3219067"/>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Persona Snippets</a:t>
            </a:r>
            <a:endParaRPr lang="en-US" sz="1600" dirty="0"/>
          </a:p>
        </p:txBody>
      </p:sp>
      <p:sp>
        <p:nvSpPr>
          <p:cNvPr id="15" name="Text 8"/>
          <p:cNvSpPr/>
          <p:nvPr/>
        </p:nvSpPr>
        <p:spPr>
          <a:xfrm>
            <a:off x="2583949" y="3535354"/>
            <a:ext cx="7796220" cy="545703"/>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Reusable persona snippets can be pasted into prompts to quickly set the tone and depth of the response, enhancing the AI's ability to provide relevant answers.</a:t>
            </a:r>
            <a:endParaRPr lang="en-US" sz="1600" dirty="0"/>
          </a:p>
        </p:txBody>
      </p:sp>
      <p:sp>
        <p:nvSpPr>
          <p:cNvPr id="16" name="Shape 9"/>
          <p:cNvSpPr/>
          <p:nvPr/>
        </p:nvSpPr>
        <p:spPr>
          <a:xfrm>
            <a:off x="997268" y="5135245"/>
            <a:ext cx="626745" cy="543560"/>
          </a:xfrm>
          <a:prstGeom prst="rect">
            <a:avLst/>
          </a:prstGeom>
          <a:solidFill>
            <a:srgbClr val="000000">
              <a:alpha val="0"/>
            </a:srgbClr>
          </a:solidFill>
          <a:ln/>
        </p:spPr>
      </p:sp>
      <p:sp>
        <p:nvSpPr>
          <p:cNvPr id="17" name="Text 10"/>
          <p:cNvSpPr/>
          <p:nvPr/>
        </p:nvSpPr>
        <p:spPr>
          <a:xfrm>
            <a:off x="997268" y="5135245"/>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03</a:t>
            </a:r>
            <a:endParaRPr lang="en-US" sz="1600" dirty="0"/>
          </a:p>
        </p:txBody>
      </p:sp>
      <p:sp>
        <p:nvSpPr>
          <p:cNvPr id="18" name="Text 11"/>
          <p:cNvSpPr/>
          <p:nvPr/>
        </p:nvSpPr>
        <p:spPr>
          <a:xfrm>
            <a:off x="1984353" y="4864987"/>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Instant Calibration</a:t>
            </a:r>
            <a:endParaRPr lang="en-US" sz="1600" dirty="0"/>
          </a:p>
        </p:txBody>
      </p:sp>
      <p:sp>
        <p:nvSpPr>
          <p:cNvPr id="19" name="Text 12"/>
          <p:cNvSpPr/>
          <p:nvPr/>
        </p:nvSpPr>
        <p:spPr>
          <a:xfrm>
            <a:off x="1893069" y="5181274"/>
            <a:ext cx="7796220" cy="545703"/>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Role-play prompts allow for instant calibration of the AI's response style, making it easier to achieve the desired output without additional training data.</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1357</Words>
  <Application>Microsoft Office PowerPoint</Application>
  <PresentationFormat>Widescreen</PresentationFormat>
  <Paragraphs>196</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Engineering Masterclass</dc:title>
  <dc:subject>Prompt Engineering Masterclass</dc:subject>
  <dc:creator>Kimi</dc:creator>
  <cp:lastModifiedBy>Sean</cp:lastModifiedBy>
  <cp:revision>2</cp:revision>
  <dcterms:created xsi:type="dcterms:W3CDTF">2025-12-02T08:33:22Z</dcterms:created>
  <dcterms:modified xsi:type="dcterms:W3CDTF">2025-12-02T08:34:13Z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{"Label":"Prompt Engineering Masterclass","ContentProducer":"001191110108MACG2KBH8F10000","ProduceID":"d4na7ej67ti3m0qu6atg","ReservedCode1":"","ContentPropagator":"001191110108MACG2KBH8F20000","PropagateID":"d4na7ej67ti3m0qu6atg","ReservedCode2":""}</vt:lpwstr>
  </property>
</Properties>
</file>